
<file path=[Content_Types].xml><?xml version="1.0" encoding="utf-8"?>
<Types xmlns="http://schemas.openxmlformats.org/package/2006/content-types">
  <Default Extension="jpeg" ContentType="image/jpeg"/>
  <Default Extension="jpg" ContentType="image/jpeg"/>
  <Default Extension="mp4" ContentType="video/mp4"/>
  <Default Extension="pdf" ContentType="application/pd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90"/>
  </p:notesMasterIdLst>
  <p:sldIdLst>
    <p:sldId id="256" r:id="rId3"/>
    <p:sldId id="420" r:id="rId4"/>
    <p:sldId id="260" r:id="rId5"/>
    <p:sldId id="259" r:id="rId6"/>
    <p:sldId id="391" r:id="rId7"/>
    <p:sldId id="274" r:id="rId8"/>
    <p:sldId id="390" r:id="rId9"/>
    <p:sldId id="276" r:id="rId10"/>
    <p:sldId id="397" r:id="rId11"/>
    <p:sldId id="396" r:id="rId12"/>
    <p:sldId id="419" r:id="rId13"/>
    <p:sldId id="279" r:id="rId14"/>
    <p:sldId id="398" r:id="rId15"/>
    <p:sldId id="281" r:id="rId16"/>
    <p:sldId id="283" r:id="rId17"/>
    <p:sldId id="284" r:id="rId18"/>
    <p:sldId id="285" r:id="rId19"/>
    <p:sldId id="286" r:id="rId20"/>
    <p:sldId id="287" r:id="rId21"/>
    <p:sldId id="289" r:id="rId22"/>
    <p:sldId id="432" r:id="rId23"/>
    <p:sldId id="290" r:id="rId24"/>
    <p:sldId id="293" r:id="rId25"/>
    <p:sldId id="294" r:id="rId26"/>
    <p:sldId id="296" r:id="rId27"/>
    <p:sldId id="300" r:id="rId28"/>
    <p:sldId id="328" r:id="rId29"/>
    <p:sldId id="404" r:id="rId30"/>
    <p:sldId id="297" r:id="rId31"/>
    <p:sldId id="302" r:id="rId32"/>
    <p:sldId id="303" r:id="rId33"/>
    <p:sldId id="304" r:id="rId34"/>
    <p:sldId id="305" r:id="rId35"/>
    <p:sldId id="306" r:id="rId36"/>
    <p:sldId id="307" r:id="rId37"/>
    <p:sldId id="308" r:id="rId38"/>
    <p:sldId id="373" r:id="rId39"/>
    <p:sldId id="309" r:id="rId40"/>
    <p:sldId id="378" r:id="rId41"/>
    <p:sldId id="382" r:id="rId42"/>
    <p:sldId id="383" r:id="rId43"/>
    <p:sldId id="384" r:id="rId44"/>
    <p:sldId id="375" r:id="rId45"/>
    <p:sldId id="406" r:id="rId46"/>
    <p:sldId id="484" r:id="rId47"/>
    <p:sldId id="335" r:id="rId48"/>
    <p:sldId id="421" r:id="rId49"/>
    <p:sldId id="345" r:id="rId50"/>
    <p:sldId id="338" r:id="rId51"/>
    <p:sldId id="487" r:id="rId52"/>
    <p:sldId id="360" r:id="rId53"/>
    <p:sldId id="352" r:id="rId54"/>
    <p:sldId id="327" r:id="rId55"/>
    <p:sldId id="422" r:id="rId56"/>
    <p:sldId id="301" r:id="rId57"/>
    <p:sldId id="330" r:id="rId58"/>
    <p:sldId id="332" r:id="rId59"/>
    <p:sldId id="408" r:id="rId60"/>
    <p:sldId id="333" r:id="rId61"/>
    <p:sldId id="346" r:id="rId62"/>
    <p:sldId id="340" r:id="rId63"/>
    <p:sldId id="347" r:id="rId64"/>
    <p:sldId id="403" r:id="rId65"/>
    <p:sldId id="342" r:id="rId66"/>
    <p:sldId id="343" r:id="rId67"/>
    <p:sldId id="344" r:id="rId68"/>
    <p:sldId id="416" r:id="rId69"/>
    <p:sldId id="409" r:id="rId70"/>
    <p:sldId id="488" r:id="rId71"/>
    <p:sldId id="358" r:id="rId72"/>
    <p:sldId id="359" r:id="rId73"/>
    <p:sldId id="411" r:id="rId74"/>
    <p:sldId id="410" r:id="rId75"/>
    <p:sldId id="386" r:id="rId76"/>
    <p:sldId id="485" r:id="rId77"/>
    <p:sldId id="349" r:id="rId78"/>
    <p:sldId id="433" r:id="rId79"/>
    <p:sldId id="350" r:id="rId80"/>
    <p:sldId id="434" r:id="rId81"/>
    <p:sldId id="351" r:id="rId82"/>
    <p:sldId id="486" r:id="rId83"/>
    <p:sldId id="353" r:id="rId84"/>
    <p:sldId id="354" r:id="rId85"/>
    <p:sldId id="355" r:id="rId86"/>
    <p:sldId id="435" r:id="rId87"/>
    <p:sldId id="356" r:id="rId88"/>
    <p:sldId id="436" r:id="rId8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A534"/>
    <a:srgbClr val="0C884A"/>
    <a:srgbClr val="BECE45"/>
    <a:srgbClr val="FF9900"/>
    <a:srgbClr val="4484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2983" autoAdjust="0"/>
  </p:normalViewPr>
  <p:slideViewPr>
    <p:cSldViewPr snapToGrid="0">
      <p:cViewPr varScale="1">
        <p:scale>
          <a:sx n="80" d="100"/>
          <a:sy n="80" d="100"/>
        </p:scale>
        <p:origin x="308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 /><Relationship Id="rId18" Type="http://schemas.openxmlformats.org/officeDocument/2006/relationships/slide" Target="slides/slide16.xml" /><Relationship Id="rId26" Type="http://schemas.openxmlformats.org/officeDocument/2006/relationships/slide" Target="slides/slide24.xml" /><Relationship Id="rId39" Type="http://schemas.openxmlformats.org/officeDocument/2006/relationships/slide" Target="slides/slide37.xml" /><Relationship Id="rId21" Type="http://schemas.openxmlformats.org/officeDocument/2006/relationships/slide" Target="slides/slide19.xml" /><Relationship Id="rId34" Type="http://schemas.openxmlformats.org/officeDocument/2006/relationships/slide" Target="slides/slide32.xml" /><Relationship Id="rId42" Type="http://schemas.openxmlformats.org/officeDocument/2006/relationships/slide" Target="slides/slide40.xml" /><Relationship Id="rId47" Type="http://schemas.openxmlformats.org/officeDocument/2006/relationships/slide" Target="slides/slide45.xml" /><Relationship Id="rId50" Type="http://schemas.openxmlformats.org/officeDocument/2006/relationships/slide" Target="slides/slide48.xml" /><Relationship Id="rId55" Type="http://schemas.openxmlformats.org/officeDocument/2006/relationships/slide" Target="slides/slide53.xml" /><Relationship Id="rId63" Type="http://schemas.openxmlformats.org/officeDocument/2006/relationships/slide" Target="slides/slide61.xml" /><Relationship Id="rId68" Type="http://schemas.openxmlformats.org/officeDocument/2006/relationships/slide" Target="slides/slide66.xml" /><Relationship Id="rId76" Type="http://schemas.openxmlformats.org/officeDocument/2006/relationships/slide" Target="slides/slide74.xml" /><Relationship Id="rId84" Type="http://schemas.openxmlformats.org/officeDocument/2006/relationships/slide" Target="slides/slide82.xml" /><Relationship Id="rId89" Type="http://schemas.openxmlformats.org/officeDocument/2006/relationships/slide" Target="slides/slide87.xml" /><Relationship Id="rId7" Type="http://schemas.openxmlformats.org/officeDocument/2006/relationships/slide" Target="slides/slide5.xml" /><Relationship Id="rId71" Type="http://schemas.openxmlformats.org/officeDocument/2006/relationships/slide" Target="slides/slide69.xml" /><Relationship Id="rId92" Type="http://schemas.openxmlformats.org/officeDocument/2006/relationships/viewProps" Target="viewProps.xml" /><Relationship Id="rId2" Type="http://schemas.openxmlformats.org/officeDocument/2006/relationships/slideMaster" Target="slideMasters/slideMaster2.xml" /><Relationship Id="rId16" Type="http://schemas.openxmlformats.org/officeDocument/2006/relationships/slide" Target="slides/slide14.xml" /><Relationship Id="rId29" Type="http://schemas.openxmlformats.org/officeDocument/2006/relationships/slide" Target="slides/slide27.xml" /><Relationship Id="rId11" Type="http://schemas.openxmlformats.org/officeDocument/2006/relationships/slide" Target="slides/slide9.xml" /><Relationship Id="rId24" Type="http://schemas.openxmlformats.org/officeDocument/2006/relationships/slide" Target="slides/slide22.xml" /><Relationship Id="rId32" Type="http://schemas.openxmlformats.org/officeDocument/2006/relationships/slide" Target="slides/slide30.xml" /><Relationship Id="rId37" Type="http://schemas.openxmlformats.org/officeDocument/2006/relationships/slide" Target="slides/slide35.xml" /><Relationship Id="rId40" Type="http://schemas.openxmlformats.org/officeDocument/2006/relationships/slide" Target="slides/slide38.xml" /><Relationship Id="rId45" Type="http://schemas.openxmlformats.org/officeDocument/2006/relationships/slide" Target="slides/slide43.xml" /><Relationship Id="rId53" Type="http://schemas.openxmlformats.org/officeDocument/2006/relationships/slide" Target="slides/slide51.xml" /><Relationship Id="rId58" Type="http://schemas.openxmlformats.org/officeDocument/2006/relationships/slide" Target="slides/slide56.xml" /><Relationship Id="rId66" Type="http://schemas.openxmlformats.org/officeDocument/2006/relationships/slide" Target="slides/slide64.xml" /><Relationship Id="rId74" Type="http://schemas.openxmlformats.org/officeDocument/2006/relationships/slide" Target="slides/slide72.xml" /><Relationship Id="rId79" Type="http://schemas.openxmlformats.org/officeDocument/2006/relationships/slide" Target="slides/slide77.xml" /><Relationship Id="rId87" Type="http://schemas.openxmlformats.org/officeDocument/2006/relationships/slide" Target="slides/slide85.xml" /><Relationship Id="rId5" Type="http://schemas.openxmlformats.org/officeDocument/2006/relationships/slide" Target="slides/slide3.xml" /><Relationship Id="rId61" Type="http://schemas.openxmlformats.org/officeDocument/2006/relationships/slide" Target="slides/slide59.xml" /><Relationship Id="rId82" Type="http://schemas.openxmlformats.org/officeDocument/2006/relationships/slide" Target="slides/slide80.xml" /><Relationship Id="rId90" Type="http://schemas.openxmlformats.org/officeDocument/2006/relationships/notesMaster" Target="notesMasters/notesMaster1.xml" /><Relationship Id="rId19" Type="http://schemas.openxmlformats.org/officeDocument/2006/relationships/slide" Target="slides/slide17.xml" /><Relationship Id="rId14" Type="http://schemas.openxmlformats.org/officeDocument/2006/relationships/slide" Target="slides/slide12.xml" /><Relationship Id="rId22" Type="http://schemas.openxmlformats.org/officeDocument/2006/relationships/slide" Target="slides/slide20.xml" /><Relationship Id="rId27" Type="http://schemas.openxmlformats.org/officeDocument/2006/relationships/slide" Target="slides/slide25.xml" /><Relationship Id="rId30" Type="http://schemas.openxmlformats.org/officeDocument/2006/relationships/slide" Target="slides/slide28.xml" /><Relationship Id="rId35" Type="http://schemas.openxmlformats.org/officeDocument/2006/relationships/slide" Target="slides/slide33.xml" /><Relationship Id="rId43" Type="http://schemas.openxmlformats.org/officeDocument/2006/relationships/slide" Target="slides/slide41.xml" /><Relationship Id="rId48" Type="http://schemas.openxmlformats.org/officeDocument/2006/relationships/slide" Target="slides/slide46.xml" /><Relationship Id="rId56" Type="http://schemas.openxmlformats.org/officeDocument/2006/relationships/slide" Target="slides/slide54.xml" /><Relationship Id="rId64" Type="http://schemas.openxmlformats.org/officeDocument/2006/relationships/slide" Target="slides/slide62.xml" /><Relationship Id="rId69" Type="http://schemas.openxmlformats.org/officeDocument/2006/relationships/slide" Target="slides/slide67.xml" /><Relationship Id="rId77" Type="http://schemas.openxmlformats.org/officeDocument/2006/relationships/slide" Target="slides/slide75.xml" /><Relationship Id="rId8" Type="http://schemas.openxmlformats.org/officeDocument/2006/relationships/slide" Target="slides/slide6.xml" /><Relationship Id="rId51" Type="http://schemas.openxmlformats.org/officeDocument/2006/relationships/slide" Target="slides/slide49.xml" /><Relationship Id="rId72" Type="http://schemas.openxmlformats.org/officeDocument/2006/relationships/slide" Target="slides/slide70.xml" /><Relationship Id="rId80" Type="http://schemas.openxmlformats.org/officeDocument/2006/relationships/slide" Target="slides/slide78.xml" /><Relationship Id="rId85" Type="http://schemas.openxmlformats.org/officeDocument/2006/relationships/slide" Target="slides/slide83.xml" /><Relationship Id="rId93" Type="http://schemas.openxmlformats.org/officeDocument/2006/relationships/theme" Target="theme/theme1.xml" /><Relationship Id="rId3" Type="http://schemas.openxmlformats.org/officeDocument/2006/relationships/slide" Target="slides/slide1.xml" /><Relationship Id="rId12" Type="http://schemas.openxmlformats.org/officeDocument/2006/relationships/slide" Target="slides/slide10.xml" /><Relationship Id="rId17" Type="http://schemas.openxmlformats.org/officeDocument/2006/relationships/slide" Target="slides/slide15.xml" /><Relationship Id="rId25" Type="http://schemas.openxmlformats.org/officeDocument/2006/relationships/slide" Target="slides/slide23.xml" /><Relationship Id="rId33" Type="http://schemas.openxmlformats.org/officeDocument/2006/relationships/slide" Target="slides/slide31.xml" /><Relationship Id="rId38" Type="http://schemas.openxmlformats.org/officeDocument/2006/relationships/slide" Target="slides/slide36.xml" /><Relationship Id="rId46" Type="http://schemas.openxmlformats.org/officeDocument/2006/relationships/slide" Target="slides/slide44.xml" /><Relationship Id="rId59" Type="http://schemas.openxmlformats.org/officeDocument/2006/relationships/slide" Target="slides/slide57.xml" /><Relationship Id="rId67" Type="http://schemas.openxmlformats.org/officeDocument/2006/relationships/slide" Target="slides/slide65.xml" /><Relationship Id="rId20" Type="http://schemas.openxmlformats.org/officeDocument/2006/relationships/slide" Target="slides/slide18.xml" /><Relationship Id="rId41" Type="http://schemas.openxmlformats.org/officeDocument/2006/relationships/slide" Target="slides/slide39.xml" /><Relationship Id="rId54" Type="http://schemas.openxmlformats.org/officeDocument/2006/relationships/slide" Target="slides/slide52.xml" /><Relationship Id="rId62" Type="http://schemas.openxmlformats.org/officeDocument/2006/relationships/slide" Target="slides/slide60.xml" /><Relationship Id="rId70" Type="http://schemas.openxmlformats.org/officeDocument/2006/relationships/slide" Target="slides/slide68.xml" /><Relationship Id="rId75" Type="http://schemas.openxmlformats.org/officeDocument/2006/relationships/slide" Target="slides/slide73.xml" /><Relationship Id="rId83" Type="http://schemas.openxmlformats.org/officeDocument/2006/relationships/slide" Target="slides/slide81.xml" /><Relationship Id="rId88" Type="http://schemas.openxmlformats.org/officeDocument/2006/relationships/slide" Target="slides/slide86.xml" /><Relationship Id="rId91" Type="http://schemas.openxmlformats.org/officeDocument/2006/relationships/presProps" Target="presProps.xml" /><Relationship Id="rId1" Type="http://schemas.openxmlformats.org/officeDocument/2006/relationships/slideMaster" Target="slideMasters/slideMaster1.xml" /><Relationship Id="rId6" Type="http://schemas.openxmlformats.org/officeDocument/2006/relationships/slide" Target="slides/slide4.xml" /><Relationship Id="rId15" Type="http://schemas.openxmlformats.org/officeDocument/2006/relationships/slide" Target="slides/slide13.xml" /><Relationship Id="rId23" Type="http://schemas.openxmlformats.org/officeDocument/2006/relationships/slide" Target="slides/slide21.xml" /><Relationship Id="rId28" Type="http://schemas.openxmlformats.org/officeDocument/2006/relationships/slide" Target="slides/slide26.xml" /><Relationship Id="rId36" Type="http://schemas.openxmlformats.org/officeDocument/2006/relationships/slide" Target="slides/slide34.xml" /><Relationship Id="rId49" Type="http://schemas.openxmlformats.org/officeDocument/2006/relationships/slide" Target="slides/slide47.xml" /><Relationship Id="rId57" Type="http://schemas.openxmlformats.org/officeDocument/2006/relationships/slide" Target="slides/slide55.xml" /><Relationship Id="rId10" Type="http://schemas.openxmlformats.org/officeDocument/2006/relationships/slide" Target="slides/slide8.xml" /><Relationship Id="rId31" Type="http://schemas.openxmlformats.org/officeDocument/2006/relationships/slide" Target="slides/slide29.xml" /><Relationship Id="rId44" Type="http://schemas.openxmlformats.org/officeDocument/2006/relationships/slide" Target="slides/slide42.xml" /><Relationship Id="rId52" Type="http://schemas.openxmlformats.org/officeDocument/2006/relationships/slide" Target="slides/slide50.xml" /><Relationship Id="rId60" Type="http://schemas.openxmlformats.org/officeDocument/2006/relationships/slide" Target="slides/slide58.xml" /><Relationship Id="rId65" Type="http://schemas.openxmlformats.org/officeDocument/2006/relationships/slide" Target="slides/slide63.xml" /><Relationship Id="rId73" Type="http://schemas.openxmlformats.org/officeDocument/2006/relationships/slide" Target="slides/slide71.xml" /><Relationship Id="rId78" Type="http://schemas.openxmlformats.org/officeDocument/2006/relationships/slide" Target="slides/slide76.xml" /><Relationship Id="rId81" Type="http://schemas.openxmlformats.org/officeDocument/2006/relationships/slide" Target="slides/slide79.xml" /><Relationship Id="rId86" Type="http://schemas.openxmlformats.org/officeDocument/2006/relationships/slide" Target="slides/slide84.xml" /><Relationship Id="rId94" Type="http://schemas.openxmlformats.org/officeDocument/2006/relationships/tableStyles" Target="tableStyles.xml" /><Relationship Id="rId4" Type="http://schemas.openxmlformats.org/officeDocument/2006/relationships/slide" Target="slides/slide2.xml" /><Relationship Id="rId9" Type="http://schemas.openxmlformats.org/officeDocument/2006/relationships/slide" Target="slides/slide7.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6B58E1-4BFD-4CA1-B23F-75BA85644F36}" type="datetimeFigureOut">
              <a:rPr lang="en-GB" smtClean="0"/>
              <a:t>07/05/2023</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621436-5774-462C-91E1-DA676149C134}" type="slidenum">
              <a:rPr lang="en-GB" smtClean="0"/>
              <a:t>‹#›</a:t>
            </a:fld>
            <a:endParaRPr lang="en-GB" dirty="0"/>
          </a:p>
        </p:txBody>
      </p:sp>
    </p:spTree>
    <p:extLst>
      <p:ext uri="{BB962C8B-B14F-4D97-AF65-F5344CB8AC3E}">
        <p14:creationId xmlns:p14="http://schemas.microsoft.com/office/powerpoint/2010/main" val="534524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 /><Relationship Id="rId1" Type="http://schemas.openxmlformats.org/officeDocument/2006/relationships/notesMaster" Target="../notesMasters/notesMaster1.xml" /></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 /><Relationship Id="rId1" Type="http://schemas.openxmlformats.org/officeDocument/2006/relationships/notesMaster" Target="../notesMasters/notesMaster1.xml" /></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 /><Relationship Id="rId1" Type="http://schemas.openxmlformats.org/officeDocument/2006/relationships/notesMaster" Target="../notesMasters/notesMaster1.xml" /></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 /><Relationship Id="rId1" Type="http://schemas.openxmlformats.org/officeDocument/2006/relationships/notesMaster" Target="../notesMasters/notesMaster1.xml" /></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 /><Relationship Id="rId1" Type="http://schemas.openxmlformats.org/officeDocument/2006/relationships/notesMaster" Target="../notesMasters/notesMaster1.xml" /></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 /><Relationship Id="rId1" Type="http://schemas.openxmlformats.org/officeDocument/2006/relationships/notesMaster" Target="../notesMasters/notesMaster1.xml" /></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 /><Relationship Id="rId1" Type="http://schemas.openxmlformats.org/officeDocument/2006/relationships/notesMaster" Target="../notesMasters/notesMaster1.xml" /></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 /><Relationship Id="rId1" Type="http://schemas.openxmlformats.org/officeDocument/2006/relationships/notesMaster" Target="../notesMasters/notesMaster1.xml" /></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 /><Relationship Id="rId1" Type="http://schemas.openxmlformats.org/officeDocument/2006/relationships/notesMaster" Target="../notesMasters/notesMaster1.xml" /></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immobilise.com/" TargetMode="External" /><Relationship Id="rId2" Type="http://schemas.openxmlformats.org/officeDocument/2006/relationships/slide" Target="../slides/slide39.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oxfam.clue-webforms.co.uk/webform/misconduct/en" TargetMode="External" /><Relationship Id="rId2" Type="http://schemas.openxmlformats.org/officeDocument/2006/relationships/slide" Target="../slides/slide40.xml" /><Relationship Id="rId1" Type="http://schemas.openxmlformats.org/officeDocument/2006/relationships/notesMaster" Target="../notesMasters/notesMaster1.xml" /></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 /><Relationship Id="rId1" Type="http://schemas.openxmlformats.org/officeDocument/2006/relationships/notesMaster" Target="../notesMasters/notesMaster1.xml" /></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 /><Relationship Id="rId1" Type="http://schemas.openxmlformats.org/officeDocument/2006/relationships/notesMaster" Target="../notesMasters/notesMaster1.xml" /></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 /><Relationship Id="rId1" Type="http://schemas.openxmlformats.org/officeDocument/2006/relationships/notesMaster" Target="../notesMasters/notesMaster1.xml" /></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 /><Relationship Id="rId1" Type="http://schemas.openxmlformats.org/officeDocument/2006/relationships/notesMaster" Target="../notesMasters/notesMaster1.xml" /></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 /><Relationship Id="rId1" Type="http://schemas.openxmlformats.org/officeDocument/2006/relationships/notesMaster" Target="../notesMasters/notesMaster1.xml" /></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 /><Relationship Id="rId1" Type="http://schemas.openxmlformats.org/officeDocument/2006/relationships/notesMaster" Target="../notesMasters/notesMaster1.xml" /></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 /><Relationship Id="rId1" Type="http://schemas.openxmlformats.org/officeDocument/2006/relationships/notesMaster" Target="../notesMasters/notesMaster1.xml" /></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 /><Relationship Id="rId1" Type="http://schemas.openxmlformats.org/officeDocument/2006/relationships/notesMaster" Target="../notesMasters/notesMaster1.xml" /></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 /><Relationship Id="rId1" Type="http://schemas.openxmlformats.org/officeDocument/2006/relationships/notesMaster" Target="../notesMasters/notesMaster1.xml" /></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 /><Relationship Id="rId1" Type="http://schemas.openxmlformats.org/officeDocument/2006/relationships/notesMaster" Target="../notesMasters/notesMaster1.xml" /></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 /><Relationship Id="rId1" Type="http://schemas.openxmlformats.org/officeDocument/2006/relationships/notesMaster" Target="../notesMasters/notesMaster1.xml" /></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youtube.com/watch?v=aLIvV5T-ajU" TargetMode="External" /><Relationship Id="rId2" Type="http://schemas.openxmlformats.org/officeDocument/2006/relationships/slide" Target="../slides/slide53.xml" /><Relationship Id="rId1" Type="http://schemas.openxmlformats.org/officeDocument/2006/relationships/notesMaster" Target="../notesMasters/notesMaster1.xml" /></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 /><Relationship Id="rId1" Type="http://schemas.openxmlformats.org/officeDocument/2006/relationships/notesMaster" Target="../notesMasters/notesMaster1.xml" /></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 /><Relationship Id="rId1" Type="http://schemas.openxmlformats.org/officeDocument/2006/relationships/notesMaster" Target="../notesMasters/notesMaster1.xml" /></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 /><Relationship Id="rId1" Type="http://schemas.openxmlformats.org/officeDocument/2006/relationships/notesMaster" Target="../notesMasters/notesMaster1.xml" /></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 /><Relationship Id="rId1" Type="http://schemas.openxmlformats.org/officeDocument/2006/relationships/notesMaster" Target="../notesMasters/notesMaster1.xml" /></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 /><Relationship Id="rId1" Type="http://schemas.openxmlformats.org/officeDocument/2006/relationships/notesMaster" Target="../notesMasters/notesMaster1.xml" /></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 /><Relationship Id="rId1" Type="http://schemas.openxmlformats.org/officeDocument/2006/relationships/notesMaster" Target="../notesMasters/notesMaster1.xml" /></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 /><Relationship Id="rId1" Type="http://schemas.openxmlformats.org/officeDocument/2006/relationships/notesMaster" Target="../notesMasters/notesMaster1.xml" /></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 /><Relationship Id="rId1" Type="http://schemas.openxmlformats.org/officeDocument/2006/relationships/notesMaster" Target="../notesMasters/notesMaster1.xml" /></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 /><Relationship Id="rId1" Type="http://schemas.openxmlformats.org/officeDocument/2006/relationships/notesMaster" Target="../notesMasters/notesMaster1.xml" /></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 /><Relationship Id="rId1" Type="http://schemas.openxmlformats.org/officeDocument/2006/relationships/notesMaster" Target="../notesMasters/notesMaster1.xml" /></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 /><Relationship Id="rId1" Type="http://schemas.openxmlformats.org/officeDocument/2006/relationships/notesMaster" Target="../notesMasters/notesMaster1.xml" /></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 /><Relationship Id="rId1" Type="http://schemas.openxmlformats.org/officeDocument/2006/relationships/notesMaster" Target="../notesMasters/notesMaster1.xml" /></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 /><Relationship Id="rId1" Type="http://schemas.openxmlformats.org/officeDocument/2006/relationships/notesMaster" Target="../notesMasters/notesMaster1.xml" /></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 /><Relationship Id="rId1" Type="http://schemas.openxmlformats.org/officeDocument/2006/relationships/notesMaster" Target="../notesMasters/notesMaster1.xml" /></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 /><Relationship Id="rId1" Type="http://schemas.openxmlformats.org/officeDocument/2006/relationships/notesMaster" Target="../notesMasters/notesMaster1.xml" /></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 /><Relationship Id="rId1" Type="http://schemas.openxmlformats.org/officeDocument/2006/relationships/notesMaster" Target="../notesMasters/notesMaster1.xml" /></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 /><Relationship Id="rId1" Type="http://schemas.openxmlformats.org/officeDocument/2006/relationships/notesMaster" Target="../notesMasters/notesMaster1.xml" /></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 /><Relationship Id="rId1" Type="http://schemas.openxmlformats.org/officeDocument/2006/relationships/notesMaster" Target="../notesMasters/notesMaster1.xml" /></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 /><Relationship Id="rId1" Type="http://schemas.openxmlformats.org/officeDocument/2006/relationships/notesMaster" Target="../notesMasters/notesMaster1.xml" /></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 /><Relationship Id="rId1" Type="http://schemas.openxmlformats.org/officeDocument/2006/relationships/notesMaster" Target="../notesMasters/notesMaster1.xml" /></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 /><Relationship Id="rId1" Type="http://schemas.openxmlformats.org/officeDocument/2006/relationships/notesMaster" Target="../notesMasters/notesMaster1.xml" /></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 /><Relationship Id="rId1" Type="http://schemas.openxmlformats.org/officeDocument/2006/relationships/notesMaster" Target="../notesMasters/notesMaster1.xml" /></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 /><Relationship Id="rId1" Type="http://schemas.openxmlformats.org/officeDocument/2006/relationships/notesMaster" Target="../notesMasters/notesMaster1.xml" /></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 /><Relationship Id="rId1" Type="http://schemas.openxmlformats.org/officeDocument/2006/relationships/notesMaster" Target="../notesMasters/notesMaster1.xml" /></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 /><Relationship Id="rId1" Type="http://schemas.openxmlformats.org/officeDocument/2006/relationships/notesMaster" Target="../notesMasters/notesMaster1.xml" /></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 /><Relationship Id="rId1" Type="http://schemas.openxmlformats.org/officeDocument/2006/relationships/notesMaster" Target="../notesMasters/notesMaster1.xml" /></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 /><Relationship Id="rId1" Type="http://schemas.openxmlformats.org/officeDocument/2006/relationships/notesMaster" Target="../notesMasters/notesMaster1.xml" /></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 /><Relationship Id="rId1" Type="http://schemas.openxmlformats.org/officeDocument/2006/relationships/notesMaster" Target="../notesMasters/notesMaster1.xml" /></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 /><Relationship Id="rId1" Type="http://schemas.openxmlformats.org/officeDocument/2006/relationships/notesMaster" Target="../notesMasters/notesMaster1.xml" /></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 /><Relationship Id="rId1" Type="http://schemas.openxmlformats.org/officeDocument/2006/relationships/notesMaster" Target="../notesMasters/notesMaster1.xml" /></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en-US" sz="1200" b="1" u="sng" dirty="0">
                <a:latin typeface="Calibri" pitchFamily="34" charset="0"/>
              </a:rPr>
              <a:t>Facilitator Notes:</a:t>
            </a:r>
          </a:p>
          <a:p>
            <a:pPr eaLnBrk="1" hangingPunct="1"/>
            <a:r>
              <a:rPr lang="en-US" altLang="en-US" sz="1200" dirty="0">
                <a:latin typeface="Calibri" pitchFamily="34" charset="0"/>
              </a:rPr>
              <a:t>1. Use as a place holder for the Webinar as people join – </a:t>
            </a:r>
            <a:r>
              <a:rPr lang="en-US" altLang="en-US" sz="1200" b="1" dirty="0">
                <a:latin typeface="Calibri" pitchFamily="34" charset="0"/>
              </a:rPr>
              <a:t>then turn off your screenshare as you start so people can see you!</a:t>
            </a:r>
          </a:p>
          <a:p>
            <a:pPr eaLnBrk="1" hangingPunct="1"/>
            <a:endParaRPr lang="en-US" altLang="en-US" sz="1200" dirty="0">
              <a:latin typeface="Calibri" pitchFamily="34" charset="0"/>
            </a:endParaRPr>
          </a:p>
          <a:p>
            <a:pPr eaLnBrk="1" hangingPunct="1"/>
            <a:r>
              <a:rPr lang="en-US" altLang="en-US" sz="1200" b="1" u="sng" dirty="0">
                <a:latin typeface="Calibri" pitchFamily="34" charset="0"/>
              </a:rPr>
              <a:t>Start Up Instructions</a:t>
            </a:r>
          </a:p>
          <a:p>
            <a:pPr eaLnBrk="1" hangingPunct="1"/>
            <a:endParaRPr lang="en-US" altLang="en-US" sz="1200" dirty="0">
              <a:latin typeface="Calibri" pitchFamily="34" charset="0"/>
            </a:endParaRPr>
          </a:p>
          <a:p>
            <a:pPr eaLnBrk="1" hangingPunct="1"/>
            <a:r>
              <a:rPr lang="en-US" altLang="en-US" sz="1200" dirty="0">
                <a:latin typeface="Calibri" pitchFamily="34" charset="0"/>
              </a:rPr>
              <a:t>Trainer: Log in to Zoom using the </a:t>
            </a:r>
            <a:r>
              <a:rPr lang="en-US" altLang="en-US" sz="1200" dirty="0" err="1">
                <a:latin typeface="Calibri" pitchFamily="34" charset="0"/>
              </a:rPr>
              <a:t>zoom@gfelstewards.co.uk</a:t>
            </a:r>
            <a:r>
              <a:rPr lang="en-US" altLang="en-US" sz="1200" dirty="0">
                <a:latin typeface="Calibri" pitchFamily="34" charset="0"/>
              </a:rPr>
              <a:t> and start the session from the webinar menu – the webinar will start in practice mode</a:t>
            </a:r>
          </a:p>
          <a:p>
            <a:pPr eaLnBrk="1" hangingPunct="1"/>
            <a:endParaRPr lang="en-US" altLang="en-US" sz="1200" dirty="0">
              <a:latin typeface="Calibri" pitchFamily="34" charset="0"/>
            </a:endParaRPr>
          </a:p>
          <a:p>
            <a:pPr eaLnBrk="1" hangingPunct="1"/>
            <a:r>
              <a:rPr lang="en-US" altLang="en-US" sz="1200" dirty="0">
                <a:latin typeface="Calibri" pitchFamily="34" charset="0"/>
              </a:rPr>
              <a:t>The Trainer is now the host for the session – and the session opens in practice mode so only trainers and panelists are admitted</a:t>
            </a:r>
          </a:p>
          <a:p>
            <a:pPr eaLnBrk="1" hangingPunct="1"/>
            <a:endParaRPr lang="en-US" altLang="en-US" sz="1200" dirty="0">
              <a:latin typeface="Calibri" pitchFamily="34" charset="0"/>
            </a:endParaRPr>
          </a:p>
          <a:p>
            <a:pPr eaLnBrk="1" hangingPunct="1"/>
            <a:r>
              <a:rPr lang="en-US" altLang="en-US" sz="1200" dirty="0">
                <a:latin typeface="Calibri" pitchFamily="34" charset="0"/>
              </a:rPr>
              <a:t>Promote all other panelists to co-hosts by opening the “participants” tab, mouse over names – select “more” and select promote to co-host</a:t>
            </a:r>
          </a:p>
          <a:p>
            <a:pPr eaLnBrk="1" hangingPunct="1"/>
            <a:endParaRPr lang="en-US" altLang="en-US" sz="1200" dirty="0">
              <a:latin typeface="Calibri" pitchFamily="34" charset="0"/>
            </a:endParaRPr>
          </a:p>
          <a:p>
            <a:pPr eaLnBrk="1" hangingPunct="1"/>
            <a:r>
              <a:rPr lang="en-US" altLang="en-US" sz="1200" dirty="0">
                <a:latin typeface="Calibri" pitchFamily="34" charset="0"/>
              </a:rPr>
              <a:t>Activate live captioning by selecting “live transcript” (could be listed under the “more” button”) and enable “live transcription” or “auto transcription” (only the host can do this)</a:t>
            </a:r>
          </a:p>
          <a:p>
            <a:pPr eaLnBrk="1" hangingPunct="1"/>
            <a:endParaRPr lang="en-US" altLang="en-US" sz="1200" dirty="0">
              <a:latin typeface="Calibri" pitchFamily="34" charset="0"/>
            </a:endParaRPr>
          </a:p>
          <a:p>
            <a:pPr eaLnBrk="1" hangingPunct="1"/>
            <a:r>
              <a:rPr lang="en-US" altLang="en-US" sz="1200" dirty="0">
                <a:latin typeface="Calibri" pitchFamily="34" charset="0"/>
              </a:rPr>
              <a:t>When ready, make the session live (hists or co-hosts can do this) by clicking the blue button at the top – probably 2 or 3 minutes before the session start time.  At this point attendees will be able to join the session and hear and see you!  You could always ask them to tell us where they are from in the chat!</a:t>
            </a:r>
          </a:p>
          <a:p>
            <a:pPr eaLnBrk="1" hangingPunct="1"/>
            <a:endParaRPr lang="en-US" altLang="en-US" sz="1200" dirty="0">
              <a:latin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Calibri" panose="020F0502020204030204" pitchFamily="34" charset="0"/>
              </a:rPr>
              <a:t>All areas do need to be covered but the pace of learning is key, should be quick paced throughout but spend extra time where needed and as appropriate to the group’s needs. </a:t>
            </a:r>
          </a:p>
          <a:p>
            <a:pPr eaLnBrk="1" hangingPunct="1"/>
            <a:endParaRPr lang="en-US" altLang="en-US" sz="1200" dirty="0">
              <a:latin typeface="Calibri" pitchFamily="34" charset="0"/>
            </a:endParaRPr>
          </a:p>
          <a:p>
            <a:endParaRPr lang="en-GB" dirty="0"/>
          </a:p>
        </p:txBody>
      </p:sp>
      <p:sp>
        <p:nvSpPr>
          <p:cNvPr id="4" name="Slide Number Placeholder 3"/>
          <p:cNvSpPr>
            <a:spLocks noGrp="1"/>
          </p:cNvSpPr>
          <p:nvPr>
            <p:ph type="sldNum" sz="quarter" idx="10"/>
          </p:nvPr>
        </p:nvSpPr>
        <p:spPr/>
        <p:txBody>
          <a:bodyPr/>
          <a:lstStyle/>
          <a:p>
            <a:fld id="{A4621436-5774-462C-91E1-DA676149C134}" type="slidenum">
              <a:rPr lang="en-GB" smtClean="0"/>
              <a:t>1</a:t>
            </a:fld>
            <a:endParaRPr lang="en-GB" dirty="0"/>
          </a:p>
        </p:txBody>
      </p:sp>
    </p:spTree>
    <p:extLst>
      <p:ext uri="{BB962C8B-B14F-4D97-AF65-F5344CB8AC3E}">
        <p14:creationId xmlns:p14="http://schemas.microsoft.com/office/powerpoint/2010/main" val="2093634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GB" altLang="en-US" b="1" dirty="0">
                <a:latin typeface="Calibri" panose="020F0502020204030204" pitchFamily="34" charset="0"/>
              </a:rPr>
              <a:t>Topic: Shift Leading Team</a:t>
            </a:r>
          </a:p>
          <a:p>
            <a:pPr>
              <a:spcBef>
                <a:spcPts val="300"/>
              </a:spcBef>
            </a:pPr>
            <a:r>
              <a:rPr lang="en-GB" altLang="en-US" b="1" dirty="0">
                <a:latin typeface="Calibri" panose="020F0502020204030204" pitchFamily="34" charset="0"/>
              </a:rPr>
              <a:t>Associated handouts/resources: none</a:t>
            </a:r>
          </a:p>
          <a:p>
            <a:pPr>
              <a:spcBef>
                <a:spcPts val="300"/>
              </a:spcBef>
            </a:pPr>
            <a:r>
              <a:rPr lang="en-GB" altLang="en-US" b="1" u="sng" dirty="0">
                <a:latin typeface="Calibri" panose="020F0502020204030204" pitchFamily="34" charset="0"/>
              </a:rPr>
              <a:t>Facilitator Notes: </a:t>
            </a:r>
          </a:p>
          <a:p>
            <a:endParaRPr lang="en-GB" altLang="en-US" dirty="0">
              <a:latin typeface="Arial" panose="020B0604020202020204" pitchFamily="34" charset="0"/>
            </a:endParaRPr>
          </a:p>
          <a:p>
            <a:r>
              <a:rPr lang="en-GB" altLang="en-US" dirty="0">
                <a:latin typeface="Arial" panose="020B0604020202020204" pitchFamily="34" charset="0"/>
              </a:rPr>
              <a:t>Shift Leaders are stationed in Steward Control (</a:t>
            </a:r>
            <a:r>
              <a:rPr lang="en-GB" altLang="en-US" dirty="0" err="1">
                <a:latin typeface="Arial" panose="020B0604020202020204" pitchFamily="34" charset="0"/>
              </a:rPr>
              <a:t>Oxbox</a:t>
            </a:r>
            <a:r>
              <a:rPr lang="en-GB" altLang="en-US" dirty="0">
                <a:latin typeface="Arial" panose="020B0604020202020204" pitchFamily="34" charset="0"/>
              </a:rPr>
              <a:t>) or </a:t>
            </a:r>
            <a:r>
              <a:rPr lang="en-GB" altLang="en-US" dirty="0" err="1">
                <a:latin typeface="Arial" panose="020B0604020202020204" pitchFamily="34" charset="0"/>
              </a:rPr>
              <a:t>Comms</a:t>
            </a:r>
            <a:r>
              <a:rPr lang="en-GB" altLang="en-US" dirty="0">
                <a:latin typeface="Arial" panose="020B0604020202020204" pitchFamily="34" charset="0"/>
              </a:rPr>
              <a:t> and are responsible for the smooth running of each shift, </a:t>
            </a:r>
          </a:p>
          <a:p>
            <a:endParaRPr lang="en-GB" altLang="en-US" dirty="0">
              <a:latin typeface="Arial" panose="020B0604020202020204" pitchFamily="34" charset="0"/>
            </a:endParaRPr>
          </a:p>
          <a:p>
            <a:r>
              <a:rPr lang="en-GB" altLang="en-US" dirty="0">
                <a:latin typeface="Arial" panose="020B0604020202020204" pitchFamily="34" charset="0"/>
              </a:rPr>
              <a:t>Please emphasise:</a:t>
            </a:r>
            <a:r>
              <a:rPr lang="en-GB" altLang="en-US" baseline="0" dirty="0">
                <a:latin typeface="Arial" panose="020B0604020202020204" pitchFamily="34" charset="0"/>
              </a:rPr>
              <a:t> </a:t>
            </a:r>
            <a:r>
              <a:rPr lang="en-GB" altLang="en-US" dirty="0">
                <a:latin typeface="Arial" panose="020B0604020202020204" pitchFamily="34" charset="0"/>
              </a:rPr>
              <a:t>The </a:t>
            </a:r>
            <a:r>
              <a:rPr lang="en-GB" altLang="en-US" dirty="0" err="1">
                <a:latin typeface="Arial" panose="020B0604020202020204" pitchFamily="34" charset="0"/>
              </a:rPr>
              <a:t>Oxbox</a:t>
            </a:r>
            <a:r>
              <a:rPr lang="en-GB" altLang="en-US" dirty="0">
                <a:latin typeface="Arial" panose="020B0604020202020204" pitchFamily="34" charset="0"/>
              </a:rPr>
              <a:t>, our onsite base. </a:t>
            </a:r>
          </a:p>
          <a:p>
            <a:pPr>
              <a:buFontTx/>
              <a:buChar char="-"/>
            </a:pPr>
            <a:endParaRPr lang="en-GB" altLang="en-US" dirty="0">
              <a:latin typeface="Arial" panose="020B0604020202020204" pitchFamily="34" charset="0"/>
            </a:endParaRPr>
          </a:p>
          <a:p>
            <a:r>
              <a:rPr lang="en-GB" altLang="en-US" dirty="0">
                <a:latin typeface="Arial" panose="020B0604020202020204" pitchFamily="34" charset="0"/>
              </a:rPr>
              <a:t> Shift Leaders have a Deputy Shift Leader and up to 5 people to assist them and are responsible for:</a:t>
            </a:r>
          </a:p>
          <a:p>
            <a:endParaRPr lang="en-GB" altLang="en-US" dirty="0">
              <a:latin typeface="Arial" panose="020B0604020202020204" pitchFamily="34" charset="0"/>
            </a:endParaRPr>
          </a:p>
          <a:p>
            <a:pPr marL="171450" indent="-171450">
              <a:buFont typeface="Arial" panose="020B0604020202020204" pitchFamily="34" charset="0"/>
              <a:buChar char="•"/>
            </a:pPr>
            <a:r>
              <a:rPr lang="en-GB" altLang="en-US" dirty="0">
                <a:latin typeface="Arial" panose="020B0604020202020204" pitchFamily="34" charset="0"/>
              </a:rPr>
              <a:t>Monitoring staffing (including supervisors) levels at all locations. </a:t>
            </a:r>
          </a:p>
          <a:p>
            <a:pPr marL="171450" indent="-171450">
              <a:buFont typeface="Arial" panose="020B0604020202020204" pitchFamily="34" charset="0"/>
              <a:buChar char="•"/>
            </a:pPr>
            <a:r>
              <a:rPr lang="en-GB" altLang="en-US" dirty="0">
                <a:latin typeface="Arial" panose="020B0604020202020204" pitchFamily="34" charset="0"/>
              </a:rPr>
              <a:t>The Health &amp; Safety and Welfare of all stewards on shift. </a:t>
            </a:r>
          </a:p>
          <a:p>
            <a:pPr marL="171450" indent="-171450">
              <a:buFont typeface="Arial" panose="020B0604020202020204" pitchFamily="34" charset="0"/>
              <a:buChar char="•"/>
            </a:pPr>
            <a:r>
              <a:rPr lang="en-GB" altLang="en-US" dirty="0">
                <a:latin typeface="Arial" panose="020B0604020202020204" pitchFamily="34" charset="0"/>
              </a:rPr>
              <a:t>Liaising with the festival organisers</a:t>
            </a:r>
          </a:p>
          <a:p>
            <a:pPr marL="171450" indent="-171450">
              <a:buFont typeface="Arial" panose="020B0604020202020204" pitchFamily="34" charset="0"/>
              <a:buChar char="•"/>
            </a:pPr>
            <a:r>
              <a:rPr lang="en-GB" altLang="en-US" dirty="0">
                <a:latin typeface="Arial" panose="020B0604020202020204" pitchFamily="34" charset="0"/>
              </a:rPr>
              <a:t>Ensuring emergency situations are immediately communicated to relevant agencies. </a:t>
            </a:r>
          </a:p>
          <a:p>
            <a:pPr marL="171450" indent="-171450">
              <a:buFont typeface="Arial" panose="020B0604020202020204" pitchFamily="34" charset="0"/>
              <a:buChar char="•"/>
            </a:pPr>
            <a:r>
              <a:rPr lang="en-GB" altLang="en-US" dirty="0">
                <a:latin typeface="Arial" panose="020B0604020202020204" pitchFamily="34" charset="0"/>
              </a:rPr>
              <a:t>Ensuring all communication and radio traffic is recorded. </a:t>
            </a:r>
          </a:p>
          <a:p>
            <a:endParaRPr lang="en-GB" altLang="en-US" dirty="0">
              <a:latin typeface="Arial" panose="020B0604020202020204" pitchFamily="34" charset="0"/>
            </a:endParaRPr>
          </a:p>
          <a:p>
            <a:r>
              <a:rPr lang="en-GB" altLang="en-US" dirty="0">
                <a:latin typeface="Arial" panose="020B0604020202020204" pitchFamily="34" charset="0"/>
              </a:rPr>
              <a:t>Important to emphasise;</a:t>
            </a:r>
          </a:p>
          <a:p>
            <a:endParaRPr lang="en-GB" altLang="en-US" dirty="0">
              <a:latin typeface="Arial" panose="020B0604020202020204" pitchFamily="34" charset="0"/>
            </a:endParaRPr>
          </a:p>
          <a:p>
            <a:r>
              <a:rPr lang="en-GB" altLang="en-US" dirty="0">
                <a:latin typeface="Arial" panose="020B0604020202020204" pitchFamily="34" charset="0"/>
              </a:rPr>
              <a:t>They are the First port-of-call for questions </a:t>
            </a:r>
            <a:r>
              <a:rPr lang="en-GB" altLang="en-US" b="1" dirty="0">
                <a:latin typeface="Arial" panose="020B0604020202020204" pitchFamily="34" charset="0"/>
              </a:rPr>
              <a:t>unless otherwise advised in your stewards briefing. </a:t>
            </a:r>
          </a:p>
          <a:p>
            <a:endParaRPr lang="en-GB" altLang="en-US" b="1" dirty="0">
              <a:latin typeface="Arial" panose="020B0604020202020204" pitchFamily="34" charset="0"/>
            </a:endParaRPr>
          </a:p>
          <a:p>
            <a:r>
              <a:rPr lang="en-GB" altLang="en-US" b="1" dirty="0">
                <a:latin typeface="Arial" panose="020B0604020202020204" pitchFamily="34" charset="0"/>
              </a:rPr>
              <a:t>((for trainers info only - </a:t>
            </a:r>
            <a:r>
              <a:rPr lang="en-GB" altLang="en-US" dirty="0">
                <a:latin typeface="Arial" panose="020B0604020202020204" pitchFamily="34" charset="0"/>
              </a:rPr>
              <a:t>Because at some festivals there will be an </a:t>
            </a:r>
            <a:r>
              <a:rPr lang="en-GB" altLang="en-US" dirty="0" err="1">
                <a:latin typeface="Arial" panose="020B0604020202020204" pitchFamily="34" charset="0"/>
              </a:rPr>
              <a:t>Adbox</a:t>
            </a:r>
            <a:r>
              <a:rPr lang="en-GB" altLang="en-US" dirty="0">
                <a:latin typeface="Arial" panose="020B0604020202020204" pitchFamily="34" charset="0"/>
              </a:rPr>
              <a:t>, separate administration office for them to report to for questions, freeing up operational space and time</a:t>
            </a:r>
            <a:r>
              <a:rPr lang="en-GB" altLang="en-US" b="1" dirty="0">
                <a:latin typeface="Arial" panose="020B0604020202020204" pitchFamily="34" charset="0"/>
              </a:rPr>
              <a:t>))</a:t>
            </a:r>
          </a:p>
          <a:p>
            <a:endParaRPr lang="en-GB" dirty="0"/>
          </a:p>
        </p:txBody>
      </p:sp>
      <p:sp>
        <p:nvSpPr>
          <p:cNvPr id="4" name="Slide Number Placeholder 3"/>
          <p:cNvSpPr>
            <a:spLocks noGrp="1"/>
          </p:cNvSpPr>
          <p:nvPr>
            <p:ph type="sldNum" sz="quarter" idx="10"/>
          </p:nvPr>
        </p:nvSpPr>
        <p:spPr/>
        <p:txBody>
          <a:bodyPr/>
          <a:lstStyle/>
          <a:p>
            <a:fld id="{A4621436-5774-462C-91E1-DA676149C134}" type="slidenum">
              <a:rPr lang="en-GB" smtClean="0"/>
              <a:t>10</a:t>
            </a:fld>
            <a:endParaRPr lang="en-GB" dirty="0"/>
          </a:p>
        </p:txBody>
      </p:sp>
    </p:spTree>
    <p:extLst>
      <p:ext uri="{BB962C8B-B14F-4D97-AF65-F5344CB8AC3E}">
        <p14:creationId xmlns:p14="http://schemas.microsoft.com/office/powerpoint/2010/main" val="798504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621436-5774-462C-91E1-DA676149C134}" type="slidenum">
              <a:rPr lang="en-GB" smtClean="0"/>
              <a:t>11</a:t>
            </a:fld>
            <a:endParaRPr lang="en-GB" dirty="0"/>
          </a:p>
        </p:txBody>
      </p:sp>
    </p:spTree>
    <p:extLst>
      <p:ext uri="{BB962C8B-B14F-4D97-AF65-F5344CB8AC3E}">
        <p14:creationId xmlns:p14="http://schemas.microsoft.com/office/powerpoint/2010/main" val="2697066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4621436-5774-462C-91E1-DA676149C134}" type="slidenum">
              <a:rPr lang="en-GB" smtClean="0"/>
              <a:t>12</a:t>
            </a:fld>
            <a:endParaRPr lang="en-GB" dirty="0"/>
          </a:p>
        </p:txBody>
      </p:sp>
    </p:spTree>
    <p:extLst>
      <p:ext uri="{BB962C8B-B14F-4D97-AF65-F5344CB8AC3E}">
        <p14:creationId xmlns:p14="http://schemas.microsoft.com/office/powerpoint/2010/main" val="3420751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GB" altLang="en-US" sz="1000" b="1" dirty="0">
                <a:latin typeface="Calibri" panose="020F0502020204030204" pitchFamily="34" charset="0"/>
              </a:rPr>
              <a:t>Topic: Stewarding Roles &amp; Responsibilities</a:t>
            </a:r>
          </a:p>
          <a:p>
            <a:pPr>
              <a:spcBef>
                <a:spcPts val="300"/>
              </a:spcBef>
            </a:pPr>
            <a:r>
              <a:rPr lang="en-GB" altLang="en-US" sz="1000" b="1" dirty="0">
                <a:latin typeface="Calibri" panose="020F0502020204030204" pitchFamily="34" charset="0"/>
              </a:rPr>
              <a:t>Associated handouts/resources: none</a:t>
            </a:r>
          </a:p>
          <a:p>
            <a:pPr>
              <a:spcBef>
                <a:spcPts val="300"/>
              </a:spcBef>
            </a:pPr>
            <a:r>
              <a:rPr lang="en-GB" altLang="en-US" sz="1000" b="1" u="sng" dirty="0">
                <a:latin typeface="Calibri" panose="020F0502020204030204" pitchFamily="34" charset="0"/>
              </a:rPr>
              <a:t>Facilitator Notes: </a:t>
            </a:r>
          </a:p>
          <a:p>
            <a:pPr>
              <a:lnSpc>
                <a:spcPct val="80000"/>
              </a:lnSpc>
              <a:spcBef>
                <a:spcPts val="300"/>
              </a:spcBef>
            </a:pPr>
            <a:endParaRPr lang="en-GB" altLang="en-US" sz="1000" dirty="0">
              <a:latin typeface="Calibri" panose="020F0502020204030204" pitchFamily="34" charset="0"/>
            </a:endParaRPr>
          </a:p>
          <a:p>
            <a:pPr>
              <a:lnSpc>
                <a:spcPct val="80000"/>
              </a:lnSpc>
              <a:spcBef>
                <a:spcPts val="300"/>
              </a:spcBef>
            </a:pPr>
            <a:r>
              <a:rPr lang="en-GB" altLang="en-US" sz="1000" b="1" dirty="0">
                <a:latin typeface="Calibri" panose="020F0502020204030204" pitchFamily="34" charset="0"/>
              </a:rPr>
              <a:t>Start by saying: All roles are different. You will find out on site. And don’t worry, you will have opportunity to swap shifts etc. if necessary!</a:t>
            </a:r>
          </a:p>
          <a:p>
            <a:pPr>
              <a:lnSpc>
                <a:spcPct val="80000"/>
              </a:lnSpc>
              <a:spcBef>
                <a:spcPts val="300"/>
              </a:spcBef>
            </a:pPr>
            <a:endParaRPr lang="en-GB" altLang="en-US" sz="1000" b="1" dirty="0">
              <a:latin typeface="Calibri" panose="020F0502020204030204" pitchFamily="34" charset="0"/>
            </a:endParaRPr>
          </a:p>
          <a:p>
            <a:pPr>
              <a:lnSpc>
                <a:spcPct val="80000"/>
              </a:lnSpc>
              <a:spcBef>
                <a:spcPts val="300"/>
              </a:spcBef>
            </a:pPr>
            <a:r>
              <a:rPr lang="en-GB" altLang="en-US" sz="1000" dirty="0">
                <a:solidFill>
                  <a:srgbClr val="FF3300"/>
                </a:solidFill>
                <a:latin typeface="Calibri" panose="020F0502020204030204" pitchFamily="34" charset="0"/>
                <a:ea typeface="Calibri" panose="020F0502020204030204" pitchFamily="34" charset="0"/>
                <a:cs typeface="Arial" panose="020B0604020202020204" pitchFamily="34" charset="0"/>
              </a:rPr>
              <a:t>Roles can range from a medical incident needing a first aid to overcrowding in an area.</a:t>
            </a:r>
            <a:endParaRPr lang="en-GB" altLang="en-US" sz="1000" b="1" dirty="0">
              <a:latin typeface="Calibri" panose="020F0502020204030204" pitchFamily="34" charset="0"/>
            </a:endParaRPr>
          </a:p>
          <a:p>
            <a:pPr>
              <a:lnSpc>
                <a:spcPct val="80000"/>
              </a:lnSpc>
              <a:spcBef>
                <a:spcPts val="300"/>
              </a:spcBef>
            </a:pPr>
            <a:endParaRPr lang="en-GB" altLang="en-US" sz="1000" b="1" u="sng" dirty="0">
              <a:latin typeface="Calibri" panose="020F0502020204030204" pitchFamily="34" charset="0"/>
            </a:endParaRPr>
          </a:p>
          <a:p>
            <a:pPr>
              <a:lnSpc>
                <a:spcPct val="80000"/>
              </a:lnSpc>
              <a:spcBef>
                <a:spcPts val="300"/>
              </a:spcBef>
            </a:pPr>
            <a:r>
              <a:rPr lang="en-GB" altLang="en-US" sz="1000" b="1" u="sng" dirty="0">
                <a:latin typeface="Calibri" panose="020F0502020204030204" pitchFamily="34" charset="0"/>
              </a:rPr>
              <a:t>Facilitator Notes: </a:t>
            </a:r>
          </a:p>
          <a:p>
            <a:pPr>
              <a:lnSpc>
                <a:spcPct val="80000"/>
              </a:lnSpc>
              <a:spcBef>
                <a:spcPts val="300"/>
              </a:spcBef>
            </a:pPr>
            <a:endParaRPr lang="en-GB" altLang="en-US" sz="1000" b="1" u="sng" dirty="0">
              <a:latin typeface="Calibri" panose="020F0502020204030204" pitchFamily="34" charset="0"/>
            </a:endParaRPr>
          </a:p>
          <a:p>
            <a:pPr>
              <a:lnSpc>
                <a:spcPct val="80000"/>
              </a:lnSpc>
              <a:spcBef>
                <a:spcPts val="300"/>
              </a:spcBef>
            </a:pPr>
            <a:r>
              <a:rPr lang="en-US" altLang="en-US" sz="1000" dirty="0">
                <a:solidFill>
                  <a:srgbClr val="FF0000"/>
                </a:solidFill>
                <a:latin typeface="Calibri" panose="020F0502020204030204" pitchFamily="34" charset="0"/>
              </a:rPr>
              <a:t>The primary role of stewarding is: Looking after the public. By giving information &amp; monitoring &amp; reporting of issues.</a:t>
            </a:r>
            <a:endParaRPr lang="en-GB" altLang="en-US" sz="1000" b="1" u="sng" dirty="0">
              <a:latin typeface="Calibri" panose="020F0502020204030204" pitchFamily="34" charset="0"/>
            </a:endParaRPr>
          </a:p>
          <a:p>
            <a:pPr>
              <a:lnSpc>
                <a:spcPct val="80000"/>
              </a:lnSpc>
            </a:pPr>
            <a:endParaRPr lang="en-GB" altLang="en-US" sz="1000" b="1" u="sng" dirty="0">
              <a:latin typeface="Calibri" panose="020F0502020204030204" pitchFamily="34" charset="0"/>
            </a:endParaRPr>
          </a:p>
          <a:p>
            <a:pPr marL="171450" indent="-171450" eaLnBrk="1" hangingPunct="1">
              <a:lnSpc>
                <a:spcPct val="80000"/>
              </a:lnSpc>
              <a:buFont typeface="Arial" panose="020B0604020202020204" pitchFamily="34" charset="0"/>
              <a:buChar char="•"/>
            </a:pPr>
            <a:r>
              <a:rPr lang="en-US" altLang="en-US" sz="1100" dirty="0">
                <a:solidFill>
                  <a:srgbClr val="FF0000"/>
                </a:solidFill>
                <a:latin typeface="Calibri" panose="020F0502020204030204" pitchFamily="34" charset="0"/>
              </a:rPr>
              <a:t>Emphasize the role is all based on the professional approach previously described and that will inform common sense. At all times remember they are the public face of Oxfam and the Festival and the interactions they have will affect the public experience; for good or bad.</a:t>
            </a:r>
          </a:p>
          <a:p>
            <a:pPr marL="171450" indent="-171450" eaLnBrk="1" hangingPunct="1">
              <a:lnSpc>
                <a:spcPct val="80000"/>
              </a:lnSpc>
              <a:buFont typeface="Arial" panose="020B0604020202020204" pitchFamily="34" charset="0"/>
              <a:buChar char="•"/>
            </a:pPr>
            <a:r>
              <a:rPr lang="en-US" altLang="en-US" sz="1100" dirty="0">
                <a:solidFill>
                  <a:srgbClr val="FF0000"/>
                </a:solidFill>
                <a:latin typeface="Calibri" panose="020F0502020204030204" pitchFamily="34" charset="0"/>
              </a:rPr>
              <a:t>Importance of reporting hazards and incidents, even if they are off duty in which case they should find the nearest steward or supervisor.</a:t>
            </a:r>
          </a:p>
          <a:p>
            <a:pPr marL="171450" indent="-171450" eaLnBrk="1" hangingPunct="1">
              <a:lnSpc>
                <a:spcPct val="80000"/>
              </a:lnSpc>
              <a:buFont typeface="Arial" panose="020B0604020202020204" pitchFamily="34" charset="0"/>
              <a:buChar char="•"/>
            </a:pPr>
            <a:r>
              <a:rPr lang="en-US" altLang="en-US" sz="1100" dirty="0">
                <a:solidFill>
                  <a:srgbClr val="FF0000"/>
                </a:solidFill>
                <a:latin typeface="Calibri" panose="020F0502020204030204" pitchFamily="34" charset="0"/>
              </a:rPr>
              <a:t>We work alongside security. Only they can lay hands on people, go through bags etc.  If somebody jumps on a stage it is security who gets them off, not stewards.</a:t>
            </a:r>
          </a:p>
          <a:p>
            <a:pPr marL="171450" indent="-171450" eaLnBrk="1" hangingPunct="1">
              <a:lnSpc>
                <a:spcPct val="80000"/>
              </a:lnSpc>
              <a:buFont typeface="Arial" panose="020B0604020202020204" pitchFamily="34" charset="0"/>
              <a:buChar char="•"/>
            </a:pPr>
            <a:r>
              <a:rPr lang="en-US" altLang="en-US" sz="1100" dirty="0">
                <a:solidFill>
                  <a:srgbClr val="FF0000"/>
                </a:solidFill>
                <a:latin typeface="Calibri" panose="020F0502020204030204" pitchFamily="34" charset="0"/>
              </a:rPr>
              <a:t>Stewards are not there to watch equipment for performers or look after festival goers’ children or belongings.</a:t>
            </a:r>
          </a:p>
          <a:p>
            <a:pPr marL="171450" indent="-171450" eaLnBrk="1" hangingPunct="1">
              <a:lnSpc>
                <a:spcPct val="80000"/>
              </a:lnSpc>
              <a:buFont typeface="Arial" panose="020B0604020202020204" pitchFamily="34" charset="0"/>
              <a:buChar char="•"/>
            </a:pPr>
            <a:r>
              <a:rPr lang="en-US" altLang="en-US" sz="1100" dirty="0">
                <a:solidFill>
                  <a:srgbClr val="FF0000"/>
                </a:solidFill>
                <a:latin typeface="Calibri" panose="020F0502020204030204" pitchFamily="34" charset="0"/>
              </a:rPr>
              <a:t>Steward teams are a critical part of the Festival’s responsibility to deliver a safe event and meet the terms of their </a:t>
            </a:r>
            <a:r>
              <a:rPr lang="en-US" altLang="en-US" sz="1100" dirty="0" err="1">
                <a:solidFill>
                  <a:srgbClr val="FF0000"/>
                </a:solidFill>
                <a:latin typeface="Calibri" panose="020F0502020204030204" pitchFamily="34" charset="0"/>
              </a:rPr>
              <a:t>licence</a:t>
            </a:r>
            <a:r>
              <a:rPr lang="en-US" altLang="en-US" sz="1100" dirty="0">
                <a:solidFill>
                  <a:srgbClr val="FF0000"/>
                </a:solidFill>
                <a:latin typeface="Calibri" panose="020F0502020204030204" pitchFamily="34" charset="0"/>
              </a:rPr>
              <a:t>. Without us there could be no Festival.</a:t>
            </a:r>
          </a:p>
          <a:p>
            <a:pPr marL="171450" indent="-171450" eaLnBrk="1" hangingPunct="1">
              <a:lnSpc>
                <a:spcPct val="80000"/>
              </a:lnSpc>
              <a:buFont typeface="Arial" panose="020B0604020202020204" pitchFamily="34" charset="0"/>
              <a:buChar char="•"/>
            </a:pPr>
            <a:endParaRPr lang="en-US" altLang="en-US" sz="1100" dirty="0">
              <a:solidFill>
                <a:srgbClr val="FF0000"/>
              </a:solidFill>
              <a:latin typeface="Calibri" panose="020F0502020204030204" pitchFamily="34" charset="0"/>
            </a:endParaRPr>
          </a:p>
          <a:p>
            <a:pPr eaLnBrk="1" hangingPunct="1">
              <a:lnSpc>
                <a:spcPct val="80000"/>
              </a:lnSpc>
            </a:pPr>
            <a:endParaRPr lang="en-US" altLang="en-US" sz="1100" dirty="0">
              <a:solidFill>
                <a:srgbClr val="FF0000"/>
              </a:solidFill>
              <a:latin typeface="Calibri" panose="020F0502020204030204" pitchFamily="34" charset="0"/>
            </a:endParaRPr>
          </a:p>
          <a:p>
            <a:pPr eaLnBrk="1" hangingPunct="1">
              <a:lnSpc>
                <a:spcPct val="80000"/>
              </a:lnSpc>
            </a:pPr>
            <a:r>
              <a:rPr lang="en-US" altLang="en-US" sz="1100" dirty="0">
                <a:solidFill>
                  <a:srgbClr val="FF0000"/>
                </a:solidFill>
                <a:latin typeface="Calibri" panose="020F0502020204030204" pitchFamily="34" charset="0"/>
              </a:rPr>
              <a:t>And end with the following;</a:t>
            </a:r>
          </a:p>
          <a:p>
            <a:pPr eaLnBrk="1" hangingPunct="1">
              <a:lnSpc>
                <a:spcPct val="80000"/>
              </a:lnSpc>
            </a:pPr>
            <a:endParaRPr lang="en-US" altLang="en-US" sz="1100" dirty="0">
              <a:solidFill>
                <a:srgbClr val="FF0000"/>
              </a:solidFill>
              <a:latin typeface="Calibri" panose="020F0502020204030204" pitchFamily="34" charset="0"/>
            </a:endParaRPr>
          </a:p>
          <a:p>
            <a:pPr marL="0" lvl="1" eaLnBrk="1" hangingPunct="1">
              <a:lnSpc>
                <a:spcPct val="80000"/>
              </a:lnSpc>
            </a:pPr>
            <a:r>
              <a:rPr lang="en-US" altLang="en-US" sz="2200" dirty="0">
                <a:latin typeface="Arial" panose="020B0604020202020204" pitchFamily="34" charset="0"/>
              </a:rPr>
              <a:t>Always know where to direct someone for an answer if you don’t know the answer. </a:t>
            </a:r>
            <a:r>
              <a:rPr lang="en-US" altLang="en-US" sz="2200" b="1" dirty="0">
                <a:latin typeface="Arial" panose="020B0604020202020204" pitchFamily="34" charset="0"/>
              </a:rPr>
              <a:t>Never just ‘I don’t know, sorry’</a:t>
            </a:r>
          </a:p>
        </p:txBody>
      </p:sp>
      <p:sp>
        <p:nvSpPr>
          <p:cNvPr id="4" name="Slide Number Placeholder 3"/>
          <p:cNvSpPr>
            <a:spLocks noGrp="1"/>
          </p:cNvSpPr>
          <p:nvPr>
            <p:ph type="sldNum" sz="quarter" idx="10"/>
          </p:nvPr>
        </p:nvSpPr>
        <p:spPr/>
        <p:txBody>
          <a:bodyPr/>
          <a:lstStyle/>
          <a:p>
            <a:fld id="{A4621436-5774-462C-91E1-DA676149C134}" type="slidenum">
              <a:rPr lang="en-GB" smtClean="0"/>
              <a:t>13</a:t>
            </a:fld>
            <a:endParaRPr lang="en-GB" dirty="0"/>
          </a:p>
        </p:txBody>
      </p:sp>
    </p:spTree>
    <p:extLst>
      <p:ext uri="{BB962C8B-B14F-4D97-AF65-F5344CB8AC3E}">
        <p14:creationId xmlns:p14="http://schemas.microsoft.com/office/powerpoint/2010/main" val="3194943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defRPr/>
            </a:pPr>
            <a:r>
              <a:rPr lang="en-GB" altLang="en-US" b="1" dirty="0">
                <a:latin typeface="Calibri" pitchFamily="34" charset="0"/>
              </a:rPr>
              <a:t>Topic: Campsite Stewards</a:t>
            </a:r>
          </a:p>
          <a:p>
            <a:pPr>
              <a:spcBef>
                <a:spcPts val="300"/>
              </a:spcBef>
              <a:defRPr/>
            </a:pPr>
            <a:r>
              <a:rPr lang="en-GB" altLang="en-US" b="1" dirty="0">
                <a:latin typeface="Calibri" pitchFamily="34" charset="0"/>
              </a:rPr>
              <a:t>Associated handouts/resources: none</a:t>
            </a:r>
          </a:p>
          <a:p>
            <a:pPr>
              <a:spcBef>
                <a:spcPts val="300"/>
              </a:spcBef>
              <a:defRPr/>
            </a:pPr>
            <a:r>
              <a:rPr lang="en-GB" altLang="en-US" b="1" u="sng" dirty="0">
                <a:latin typeface="Calibri" pitchFamily="34" charset="0"/>
              </a:rPr>
              <a:t>Facilitator Notes: </a:t>
            </a:r>
          </a:p>
          <a:p>
            <a:pPr>
              <a:spcBef>
                <a:spcPts val="300"/>
              </a:spcBef>
              <a:defRPr/>
            </a:pPr>
            <a:endParaRPr lang="en-GB" altLang="en-US" b="1" u="sng" dirty="0">
              <a:latin typeface="Calibri" pitchFamily="34" charset="0"/>
            </a:endParaRPr>
          </a:p>
          <a:p>
            <a:pPr>
              <a:spcBef>
                <a:spcPts val="300"/>
              </a:spcBef>
              <a:defRPr/>
            </a:pPr>
            <a:r>
              <a:rPr lang="en-GB" altLang="en-US" b="1" u="sng" dirty="0">
                <a:latin typeface="Calibri" pitchFamily="34" charset="0"/>
              </a:rPr>
              <a:t>*Before going into this section, mention there will be role descriptions posted up in the marquee at each festival, explaining in more detail what your specific roles &amp; responsibilities will be on shift at that festival </a:t>
            </a:r>
          </a:p>
          <a:p>
            <a:pPr>
              <a:spcBef>
                <a:spcPts val="300"/>
              </a:spcBef>
              <a:defRPr/>
            </a:pPr>
            <a:endParaRPr lang="en-GB" altLang="en-US" b="1" u="sng" dirty="0">
              <a:latin typeface="Calibri" pitchFamily="34" charset="0"/>
            </a:endParaRPr>
          </a:p>
          <a:p>
            <a:pPr marL="171450" indent="-171450">
              <a:spcBef>
                <a:spcPts val="300"/>
              </a:spcBef>
              <a:buFont typeface="Arial" panose="020B0604020202020204" pitchFamily="34" charset="0"/>
              <a:buChar char="•"/>
              <a:defRPr/>
            </a:pPr>
            <a:r>
              <a:rPr lang="en-GB" altLang="en-US" dirty="0"/>
              <a:t>Patrolling the campsite by foot</a:t>
            </a:r>
          </a:p>
          <a:p>
            <a:pPr marL="171450" indent="-171450">
              <a:spcBef>
                <a:spcPts val="300"/>
              </a:spcBef>
              <a:buFont typeface="Arial" panose="020B0604020202020204" pitchFamily="34" charset="0"/>
              <a:buChar char="•"/>
              <a:defRPr/>
            </a:pPr>
            <a:r>
              <a:rPr lang="en-GB" altLang="en-US" dirty="0"/>
              <a:t>Ensuring any fire lanes or emergency routes are </a:t>
            </a:r>
            <a:r>
              <a:rPr lang="en-GB" altLang="en-US" b="1" dirty="0"/>
              <a:t>always</a:t>
            </a:r>
            <a:r>
              <a:rPr lang="en-GB" altLang="en-US" dirty="0"/>
              <a:t> clear</a:t>
            </a:r>
          </a:p>
          <a:p>
            <a:pPr marL="171450" indent="-171450">
              <a:spcBef>
                <a:spcPts val="300"/>
              </a:spcBef>
              <a:buFont typeface="Arial" panose="020B0604020202020204" pitchFamily="34" charset="0"/>
              <a:buChar char="•"/>
              <a:defRPr/>
            </a:pPr>
            <a:r>
              <a:rPr lang="en-GB" altLang="en-US" dirty="0"/>
              <a:t>Acting as a focal point within the camping areas for festival goers and providing  information  to them as requested</a:t>
            </a:r>
            <a:endParaRPr lang="en-US" altLang="en-US" dirty="0"/>
          </a:p>
          <a:p>
            <a:pPr marL="171450" indent="-171450">
              <a:spcBef>
                <a:spcPts val="300"/>
              </a:spcBef>
              <a:buFont typeface="Arial" panose="020B0604020202020204" pitchFamily="34" charset="0"/>
              <a:buChar char="•"/>
              <a:defRPr/>
            </a:pPr>
            <a:r>
              <a:rPr lang="en-GB" altLang="en-US" dirty="0"/>
              <a:t>Directing new festival-goers to the most appropriate camping areas</a:t>
            </a:r>
          </a:p>
          <a:p>
            <a:pPr marL="171450" indent="-171450">
              <a:spcBef>
                <a:spcPts val="300"/>
              </a:spcBef>
              <a:buFont typeface="Arial" panose="020B0604020202020204" pitchFamily="34" charset="0"/>
              <a:buChar char="•"/>
              <a:defRPr/>
            </a:pPr>
            <a:r>
              <a:rPr lang="en-GB" altLang="en-US" dirty="0"/>
              <a:t>Reporting on availability and density of camping areas</a:t>
            </a:r>
            <a:endParaRPr lang="en-US" altLang="en-US" dirty="0"/>
          </a:p>
          <a:p>
            <a:pPr marL="171450" indent="-171450">
              <a:spcBef>
                <a:spcPts val="300"/>
              </a:spcBef>
              <a:buFont typeface="Arial" panose="020B0604020202020204" pitchFamily="34" charset="0"/>
              <a:buChar char="•"/>
              <a:defRPr/>
            </a:pPr>
            <a:r>
              <a:rPr lang="en-GB" altLang="en-US" dirty="0"/>
              <a:t>Remaining vigilant for prowlers and potential cases of theft, vandalism, violence and illegal trading or sound systems</a:t>
            </a:r>
          </a:p>
          <a:p>
            <a:pPr marL="171450" indent="-171450">
              <a:spcBef>
                <a:spcPts val="300"/>
              </a:spcBef>
              <a:buFont typeface="Arial" panose="020B0604020202020204" pitchFamily="34" charset="0"/>
              <a:buChar char="•"/>
              <a:defRPr/>
            </a:pPr>
            <a:r>
              <a:rPr lang="en-GB" altLang="en-US" dirty="0"/>
              <a:t>Staffing campsite info points</a:t>
            </a:r>
          </a:p>
          <a:p>
            <a:pPr marL="171450" indent="-171450">
              <a:spcBef>
                <a:spcPts val="300"/>
              </a:spcBef>
              <a:buFont typeface="Arial" panose="020B0604020202020204" pitchFamily="34" charset="0"/>
              <a:buChar char="•"/>
              <a:defRPr/>
            </a:pPr>
            <a:r>
              <a:rPr lang="en-GB" altLang="en-US" dirty="0"/>
              <a:t>Campsite roamers </a:t>
            </a:r>
          </a:p>
          <a:p>
            <a:pPr marL="171450" indent="-171450">
              <a:spcBef>
                <a:spcPts val="300"/>
              </a:spcBef>
              <a:buFont typeface="Arial" panose="020B0604020202020204" pitchFamily="34" charset="0"/>
              <a:buChar char="•"/>
              <a:defRPr/>
            </a:pPr>
            <a:endParaRPr lang="en-GB" altLang="en-US" dirty="0"/>
          </a:p>
          <a:p>
            <a:pPr marL="0" indent="0">
              <a:spcBef>
                <a:spcPts val="300"/>
              </a:spcBef>
              <a:buFont typeface="Arial" panose="020B0604020202020204" pitchFamily="34" charset="0"/>
              <a:buNone/>
              <a:defRPr/>
            </a:pPr>
            <a:r>
              <a:rPr lang="en-GB" altLang="en-US" dirty="0"/>
              <a:t>Please say at the end;</a:t>
            </a:r>
          </a:p>
          <a:p>
            <a:pPr marL="0" indent="0">
              <a:spcBef>
                <a:spcPts val="300"/>
              </a:spcBef>
              <a:buFont typeface="Arial" panose="020B0604020202020204" pitchFamily="34" charset="0"/>
              <a:buNone/>
              <a:defRPr/>
            </a:pPr>
            <a:endParaRPr lang="en-GB" altLang="en-US" dirty="0"/>
          </a:p>
          <a:p>
            <a:pPr marL="0" indent="0">
              <a:spcBef>
                <a:spcPts val="300"/>
              </a:spcBef>
              <a:buFont typeface="Arial" panose="020B0604020202020204" pitchFamily="34" charset="0"/>
              <a:buNone/>
              <a:defRPr/>
            </a:pPr>
            <a:r>
              <a:rPr lang="en-GB" altLang="en-US" dirty="0"/>
              <a:t>And of course you would be expected to work closely with the local campsite security teams.</a:t>
            </a:r>
          </a:p>
          <a:p>
            <a:endParaRPr lang="en-GB" dirty="0"/>
          </a:p>
        </p:txBody>
      </p:sp>
      <p:sp>
        <p:nvSpPr>
          <p:cNvPr id="4" name="Slide Number Placeholder 3"/>
          <p:cNvSpPr>
            <a:spLocks noGrp="1"/>
          </p:cNvSpPr>
          <p:nvPr>
            <p:ph type="sldNum" sz="quarter" idx="10"/>
          </p:nvPr>
        </p:nvSpPr>
        <p:spPr/>
        <p:txBody>
          <a:bodyPr/>
          <a:lstStyle/>
          <a:p>
            <a:fld id="{A4621436-5774-462C-91E1-DA676149C134}" type="slidenum">
              <a:rPr lang="en-GB" smtClean="0"/>
              <a:t>14</a:t>
            </a:fld>
            <a:endParaRPr lang="en-GB" dirty="0"/>
          </a:p>
        </p:txBody>
      </p:sp>
    </p:spTree>
    <p:extLst>
      <p:ext uri="{BB962C8B-B14F-4D97-AF65-F5344CB8AC3E}">
        <p14:creationId xmlns:p14="http://schemas.microsoft.com/office/powerpoint/2010/main" val="2326695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GB" altLang="en-US" sz="1000" b="1" dirty="0">
                <a:latin typeface="Calibri" panose="020F0502020204030204" pitchFamily="34" charset="0"/>
              </a:rPr>
              <a:t>Topic: Venue Stewards</a:t>
            </a:r>
          </a:p>
          <a:p>
            <a:pPr>
              <a:spcBef>
                <a:spcPts val="300"/>
              </a:spcBef>
            </a:pPr>
            <a:r>
              <a:rPr lang="en-GB" altLang="en-US" sz="1000" b="1" dirty="0">
                <a:latin typeface="Calibri" panose="020F0502020204030204" pitchFamily="34" charset="0"/>
              </a:rPr>
              <a:t>Associated handouts/resources: none</a:t>
            </a:r>
          </a:p>
          <a:p>
            <a:pPr>
              <a:spcBef>
                <a:spcPts val="300"/>
              </a:spcBef>
            </a:pPr>
            <a:r>
              <a:rPr lang="en-GB" altLang="en-US" sz="1000" b="1" u="sng" dirty="0">
                <a:latin typeface="Calibri" panose="020F0502020204030204" pitchFamily="34" charset="0"/>
              </a:rPr>
              <a:t>Facilitator Notes: </a:t>
            </a:r>
            <a:endParaRPr lang="en-US" altLang="en-US" sz="1000" b="1" dirty="0">
              <a:latin typeface="Calibri" panose="020F0502020204030204" pitchFamily="34" charset="0"/>
            </a:endParaRPr>
          </a:p>
          <a:p>
            <a:pPr>
              <a:spcBef>
                <a:spcPts val="300"/>
              </a:spcBef>
            </a:pPr>
            <a:endParaRPr lang="en-GB" altLang="en-US" sz="1000" b="1" u="sng" dirty="0">
              <a:latin typeface="Calibri" panose="020F0502020204030204" pitchFamily="34" charset="0"/>
            </a:endParaRPr>
          </a:p>
          <a:p>
            <a:r>
              <a:rPr lang="en-GB" altLang="en-US" dirty="0">
                <a:latin typeface="Arial" panose="020B0604020202020204" pitchFamily="34" charset="0"/>
              </a:rPr>
              <a:t> </a:t>
            </a:r>
            <a:r>
              <a:rPr lang="en-GB" altLang="en-US" b="1" dirty="0">
                <a:latin typeface="Arial" panose="020B0604020202020204" pitchFamily="34" charset="0"/>
              </a:rPr>
              <a:t>Venue Stewards</a:t>
            </a:r>
            <a:endParaRPr lang="en-GB" altLang="en-US" dirty="0">
              <a:latin typeface="Arial" panose="020B0604020202020204" pitchFamily="34" charset="0"/>
            </a:endParaRPr>
          </a:p>
          <a:p>
            <a:pPr marL="171450" indent="-171450">
              <a:buFont typeface="Arial" panose="020B0604020202020204" pitchFamily="34" charset="0"/>
              <a:buChar char="•"/>
            </a:pPr>
            <a:r>
              <a:rPr lang="en-US" altLang="en-US" dirty="0">
                <a:latin typeface="Arial" panose="020B0604020202020204" pitchFamily="34" charset="0"/>
              </a:rPr>
              <a:t>Keep entrances &amp; exits clear</a:t>
            </a:r>
            <a:endParaRPr lang="en-GB" altLang="en-US" dirty="0">
              <a:latin typeface="Arial" panose="020B0604020202020204" pitchFamily="34" charset="0"/>
            </a:endParaRPr>
          </a:p>
          <a:p>
            <a:pPr marL="171450" indent="-171450">
              <a:buFont typeface="Arial" panose="020B0604020202020204" pitchFamily="34" charset="0"/>
              <a:buChar char="•"/>
            </a:pPr>
            <a:r>
              <a:rPr lang="en-GB" altLang="en-US" dirty="0">
                <a:latin typeface="Arial" panose="020B0604020202020204" pitchFamily="34" charset="0"/>
              </a:rPr>
              <a:t>Monitor crowd dynamics. Identify areas of possible overcrowding – We’ll talk about this later. </a:t>
            </a:r>
          </a:p>
          <a:p>
            <a:pPr marL="171450" indent="-171450">
              <a:buFont typeface="Arial" panose="020B0604020202020204" pitchFamily="34" charset="0"/>
              <a:buChar char="•"/>
            </a:pPr>
            <a:r>
              <a:rPr lang="en-GB" altLang="en-US" dirty="0">
                <a:latin typeface="Arial" panose="020B0604020202020204" pitchFamily="34" charset="0"/>
              </a:rPr>
              <a:t>Be aware of crowd safety at all times </a:t>
            </a:r>
          </a:p>
          <a:p>
            <a:pPr marL="171450" indent="-171450">
              <a:buFont typeface="Arial" panose="020B0604020202020204" pitchFamily="34" charset="0"/>
              <a:buChar char="•"/>
            </a:pPr>
            <a:r>
              <a:rPr lang="en-US" altLang="en-US" dirty="0">
                <a:latin typeface="Arial" panose="020B0604020202020204" pitchFamily="34" charset="0"/>
              </a:rPr>
              <a:t>Know the location of fire extinguishers</a:t>
            </a:r>
            <a:endParaRPr lang="en-GB" altLang="en-US" dirty="0">
              <a:latin typeface="Arial" panose="020B0604020202020204" pitchFamily="34" charset="0"/>
            </a:endParaRPr>
          </a:p>
          <a:p>
            <a:pPr marL="171450" indent="-171450">
              <a:buFont typeface="Arial" panose="020B0604020202020204" pitchFamily="34" charset="0"/>
              <a:buChar char="•"/>
            </a:pPr>
            <a:r>
              <a:rPr lang="en-GB" altLang="en-US" dirty="0">
                <a:latin typeface="Arial" panose="020B0604020202020204" pitchFamily="34" charset="0"/>
              </a:rPr>
              <a:t>Dissuading members of the public from climbing any structures</a:t>
            </a:r>
          </a:p>
          <a:p>
            <a:pPr marL="171450" indent="-171450">
              <a:buFont typeface="Arial" panose="020B0604020202020204" pitchFamily="34" charset="0"/>
              <a:buChar char="•"/>
            </a:pPr>
            <a:r>
              <a:rPr lang="en-GB" altLang="en-US" dirty="0">
                <a:latin typeface="Arial" panose="020B0604020202020204" pitchFamily="34" charset="0"/>
              </a:rPr>
              <a:t>Assisting with evacuations</a:t>
            </a:r>
          </a:p>
          <a:p>
            <a:pPr>
              <a:buFontTx/>
              <a:buChar char="•"/>
            </a:pPr>
            <a:endParaRPr lang="en-GB" altLang="en-US" dirty="0">
              <a:latin typeface="Arial" panose="020B0604020202020204" pitchFamily="34" charset="0"/>
            </a:endParaRPr>
          </a:p>
          <a:p>
            <a:r>
              <a:rPr lang="en-GB" altLang="en-US" b="1" dirty="0">
                <a:latin typeface="Arial" panose="020B0604020202020204" pitchFamily="34" charset="0"/>
              </a:rPr>
              <a:t>Top tips for venue stewards </a:t>
            </a:r>
          </a:p>
          <a:p>
            <a:pPr marL="171450" indent="-171450">
              <a:buFont typeface="Arial" panose="020B0604020202020204" pitchFamily="34" charset="0"/>
              <a:buChar char="•"/>
            </a:pPr>
            <a:r>
              <a:rPr lang="en-GB" altLang="en-US" dirty="0">
                <a:latin typeface="Arial" panose="020B0604020202020204" pitchFamily="34" charset="0"/>
              </a:rPr>
              <a:t>Know the line-up</a:t>
            </a:r>
          </a:p>
          <a:p>
            <a:pPr marL="171450" indent="-171450">
              <a:buFont typeface="Arial" panose="020B0604020202020204" pitchFamily="34" charset="0"/>
              <a:buChar char="•"/>
            </a:pPr>
            <a:r>
              <a:rPr lang="en-US" altLang="en-US" dirty="0">
                <a:latin typeface="Arial" panose="020B0604020202020204" pitchFamily="34" charset="0"/>
              </a:rPr>
              <a:t>Be aware of the “no smoking” policy</a:t>
            </a:r>
            <a:r>
              <a:rPr lang="en-GB" altLang="en-US" dirty="0">
                <a:latin typeface="Arial" panose="020B0604020202020204" pitchFamily="34" charset="0"/>
              </a:rPr>
              <a:t> </a:t>
            </a:r>
          </a:p>
          <a:p>
            <a:pPr marL="171450" indent="-171450">
              <a:buFont typeface="Arial" panose="020B0604020202020204" pitchFamily="34" charset="0"/>
              <a:buChar char="•"/>
            </a:pPr>
            <a:r>
              <a:rPr lang="en-GB" altLang="en-US" dirty="0">
                <a:latin typeface="Arial" panose="020B0604020202020204" pitchFamily="34" charset="0"/>
              </a:rPr>
              <a:t>Never stand directly in front of speaker</a:t>
            </a:r>
          </a:p>
          <a:p>
            <a:endParaRPr lang="en-GB" dirty="0"/>
          </a:p>
        </p:txBody>
      </p:sp>
      <p:sp>
        <p:nvSpPr>
          <p:cNvPr id="4" name="Slide Number Placeholder 3"/>
          <p:cNvSpPr>
            <a:spLocks noGrp="1"/>
          </p:cNvSpPr>
          <p:nvPr>
            <p:ph type="sldNum" sz="quarter" idx="10"/>
          </p:nvPr>
        </p:nvSpPr>
        <p:spPr/>
        <p:txBody>
          <a:bodyPr/>
          <a:lstStyle/>
          <a:p>
            <a:fld id="{A4621436-5774-462C-91E1-DA676149C134}" type="slidenum">
              <a:rPr lang="en-GB" smtClean="0"/>
              <a:t>15</a:t>
            </a:fld>
            <a:endParaRPr lang="en-GB" dirty="0"/>
          </a:p>
        </p:txBody>
      </p:sp>
    </p:spTree>
    <p:extLst>
      <p:ext uri="{BB962C8B-B14F-4D97-AF65-F5344CB8AC3E}">
        <p14:creationId xmlns:p14="http://schemas.microsoft.com/office/powerpoint/2010/main" val="2241042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GB" altLang="en-US" sz="1200" b="1" dirty="0">
                <a:latin typeface="Calibri" panose="020F0502020204030204" pitchFamily="34" charset="0"/>
              </a:rPr>
              <a:t>Topic: Accessible Viewing Platforms</a:t>
            </a:r>
          </a:p>
          <a:p>
            <a:pPr>
              <a:spcBef>
                <a:spcPts val="300"/>
              </a:spcBef>
            </a:pPr>
            <a:r>
              <a:rPr lang="en-GB" altLang="en-US" sz="1200" b="1" dirty="0">
                <a:latin typeface="Calibri" panose="020F0502020204030204" pitchFamily="34" charset="0"/>
              </a:rPr>
              <a:t>Associated handouts/resources: none</a:t>
            </a:r>
          </a:p>
          <a:p>
            <a:pPr>
              <a:spcBef>
                <a:spcPts val="300"/>
              </a:spcBef>
            </a:pPr>
            <a:r>
              <a:rPr lang="en-GB" altLang="en-US" sz="1200" b="1" u="sng" dirty="0">
                <a:latin typeface="Calibri" panose="020F0502020204030204" pitchFamily="34" charset="0"/>
              </a:rPr>
              <a:t>Facilitator Notes: </a:t>
            </a:r>
            <a:endParaRPr lang="en-US" altLang="en-US" sz="1200" b="1" dirty="0">
              <a:latin typeface="Calibri" panose="020F0502020204030204" pitchFamily="34" charset="0"/>
            </a:endParaRPr>
          </a:p>
          <a:p>
            <a:pPr>
              <a:lnSpc>
                <a:spcPct val="80000"/>
              </a:lnSpc>
            </a:pPr>
            <a:endParaRPr lang="en-US" altLang="en-US" sz="1200" b="1" u="sng" dirty="0">
              <a:latin typeface="Arial" panose="020B0604020202020204" pitchFamily="34" charset="0"/>
            </a:endParaRPr>
          </a:p>
          <a:p>
            <a:pPr>
              <a:lnSpc>
                <a:spcPct val="80000"/>
              </a:lnSpc>
            </a:pPr>
            <a:r>
              <a:rPr lang="en-US" altLang="en-US" sz="1200" dirty="0">
                <a:solidFill>
                  <a:srgbClr val="FF0000"/>
                </a:solidFill>
                <a:latin typeface="Arial" panose="020B0604020202020204" pitchFamily="34" charset="0"/>
              </a:rPr>
              <a:t>There are VP’s at the main stages at most festivals.</a:t>
            </a:r>
          </a:p>
          <a:p>
            <a:pPr>
              <a:lnSpc>
                <a:spcPct val="80000"/>
              </a:lnSpc>
            </a:pPr>
            <a:endParaRPr lang="en-US" altLang="en-US" sz="1200" dirty="0">
              <a:solidFill>
                <a:srgbClr val="FF0000"/>
              </a:solidFill>
              <a:latin typeface="Arial" panose="020B0604020202020204" pitchFamily="34" charset="0"/>
            </a:endParaRPr>
          </a:p>
          <a:p>
            <a:pPr>
              <a:lnSpc>
                <a:spcPct val="80000"/>
              </a:lnSpc>
            </a:pPr>
            <a:r>
              <a:rPr lang="en-US" altLang="en-US" sz="1200" dirty="0">
                <a:solidFill>
                  <a:srgbClr val="FF0000"/>
                </a:solidFill>
                <a:latin typeface="Arial" panose="020B0604020202020204" pitchFamily="34" charset="0"/>
              </a:rPr>
              <a:t>We ask stewards with experience of working with people with disabilities and access requirements to steward our viewing platforms, but this is not essential. </a:t>
            </a:r>
          </a:p>
          <a:p>
            <a:pPr>
              <a:lnSpc>
                <a:spcPct val="80000"/>
              </a:lnSpc>
            </a:pPr>
            <a:endParaRPr lang="en-US" altLang="en-US" sz="1200" dirty="0">
              <a:solidFill>
                <a:srgbClr val="FF0000"/>
              </a:solidFill>
              <a:latin typeface="Arial" panose="020B0604020202020204" pitchFamily="34" charset="0"/>
            </a:endParaRPr>
          </a:p>
          <a:p>
            <a:pPr>
              <a:lnSpc>
                <a:spcPct val="80000"/>
              </a:lnSpc>
            </a:pPr>
            <a:r>
              <a:rPr lang="en-US" altLang="en-US" sz="1200" dirty="0">
                <a:solidFill>
                  <a:srgbClr val="FF0000"/>
                </a:solidFill>
                <a:latin typeface="Arial" panose="020B0604020202020204" pitchFamily="34" charset="0"/>
              </a:rPr>
              <a:t>Anyone wanting to use the platforms must have registered in advance of the festival to do so. They will be issued with VP ID for themselves and for one accompanying person. – Usually a wristband or laminate </a:t>
            </a:r>
          </a:p>
          <a:p>
            <a:endParaRPr lang="en-GB" dirty="0"/>
          </a:p>
        </p:txBody>
      </p:sp>
      <p:sp>
        <p:nvSpPr>
          <p:cNvPr id="4" name="Slide Number Placeholder 3"/>
          <p:cNvSpPr>
            <a:spLocks noGrp="1"/>
          </p:cNvSpPr>
          <p:nvPr>
            <p:ph type="sldNum" sz="quarter" idx="10"/>
          </p:nvPr>
        </p:nvSpPr>
        <p:spPr/>
        <p:txBody>
          <a:bodyPr/>
          <a:lstStyle/>
          <a:p>
            <a:fld id="{A4621436-5774-462C-91E1-DA676149C134}" type="slidenum">
              <a:rPr lang="en-GB" smtClean="0"/>
              <a:t>16</a:t>
            </a:fld>
            <a:endParaRPr lang="en-GB" dirty="0"/>
          </a:p>
        </p:txBody>
      </p:sp>
    </p:spTree>
    <p:extLst>
      <p:ext uri="{BB962C8B-B14F-4D97-AF65-F5344CB8AC3E}">
        <p14:creationId xmlns:p14="http://schemas.microsoft.com/office/powerpoint/2010/main" val="4237608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GB" altLang="en-US" b="1" dirty="0">
                <a:latin typeface="Calibri" panose="020F0502020204030204" pitchFamily="34" charset="0"/>
              </a:rPr>
              <a:t>Topic: </a:t>
            </a:r>
            <a:r>
              <a:rPr lang="en-US" altLang="en-US" b="1" dirty="0">
                <a:latin typeface="Calibri" panose="020F0502020204030204" pitchFamily="34" charset="0"/>
              </a:rPr>
              <a:t>Pedestrian </a:t>
            </a:r>
            <a:r>
              <a:rPr lang="en-GB" altLang="en-US" b="1" dirty="0">
                <a:latin typeface="Calibri" panose="020F0502020204030204" pitchFamily="34" charset="0"/>
              </a:rPr>
              <a:t>Crossing and Car Park Stewards</a:t>
            </a:r>
          </a:p>
          <a:p>
            <a:pPr>
              <a:spcBef>
                <a:spcPts val="300"/>
              </a:spcBef>
            </a:pPr>
            <a:r>
              <a:rPr lang="en-GB" altLang="en-US" b="1" dirty="0">
                <a:latin typeface="Calibri" panose="020F0502020204030204" pitchFamily="34" charset="0"/>
              </a:rPr>
              <a:t>Associated handouts/resources: none</a:t>
            </a:r>
          </a:p>
          <a:p>
            <a:pPr>
              <a:spcBef>
                <a:spcPts val="300"/>
              </a:spcBef>
            </a:pPr>
            <a:r>
              <a:rPr lang="en-GB" altLang="en-US" b="1" u="sng" dirty="0">
                <a:latin typeface="Calibri" panose="020F0502020204030204" pitchFamily="34" charset="0"/>
              </a:rPr>
              <a:t>Facilitator Notes: </a:t>
            </a:r>
          </a:p>
          <a:p>
            <a:endParaRPr lang="en-GB" altLang="en-US" dirty="0">
              <a:latin typeface="Calibri" panose="020F0502020204030204" pitchFamily="34" charset="0"/>
            </a:endParaRPr>
          </a:p>
          <a:p>
            <a:r>
              <a:rPr lang="en-GB" altLang="en-US" dirty="0">
                <a:latin typeface="Calibri" panose="020F0502020204030204" pitchFamily="34" charset="0"/>
              </a:rPr>
              <a:t>Ensuring the safety of pedestrians.</a:t>
            </a:r>
          </a:p>
          <a:p>
            <a:endParaRPr lang="en-GB" altLang="en-US" dirty="0">
              <a:latin typeface="Calibri" panose="020F0502020204030204" pitchFamily="34" charset="0"/>
            </a:endParaRPr>
          </a:p>
          <a:p>
            <a:r>
              <a:rPr lang="en-GB" altLang="en-US" dirty="0">
                <a:latin typeface="Calibri" panose="020F0502020204030204" pitchFamily="34" charset="0"/>
              </a:rPr>
              <a:t>There will be a small number of festivals this year where we will be involved in car parking. You will get training for this on site.</a:t>
            </a:r>
          </a:p>
          <a:p>
            <a:endParaRPr lang="en-GB" altLang="en-US" dirty="0">
              <a:latin typeface="Calibri" panose="020F0502020204030204" pitchFamily="34" charset="0"/>
            </a:endParaRPr>
          </a:p>
          <a:p>
            <a:r>
              <a:rPr lang="en-GB" altLang="en-US" dirty="0">
                <a:latin typeface="Calibri" panose="020F0502020204030204" pitchFamily="34" charset="0"/>
              </a:rPr>
              <a:t>You will never be asked to work on public highway. </a:t>
            </a:r>
          </a:p>
          <a:p>
            <a:endParaRPr lang="en-GB" dirty="0"/>
          </a:p>
        </p:txBody>
      </p:sp>
      <p:sp>
        <p:nvSpPr>
          <p:cNvPr id="4" name="Slide Number Placeholder 3"/>
          <p:cNvSpPr>
            <a:spLocks noGrp="1"/>
          </p:cNvSpPr>
          <p:nvPr>
            <p:ph type="sldNum" sz="quarter" idx="10"/>
          </p:nvPr>
        </p:nvSpPr>
        <p:spPr/>
        <p:txBody>
          <a:bodyPr/>
          <a:lstStyle/>
          <a:p>
            <a:fld id="{A4621436-5774-462C-91E1-DA676149C134}" type="slidenum">
              <a:rPr lang="en-GB" smtClean="0"/>
              <a:t>17</a:t>
            </a:fld>
            <a:endParaRPr lang="en-GB" dirty="0"/>
          </a:p>
        </p:txBody>
      </p:sp>
    </p:spTree>
    <p:extLst>
      <p:ext uri="{BB962C8B-B14F-4D97-AF65-F5344CB8AC3E}">
        <p14:creationId xmlns:p14="http://schemas.microsoft.com/office/powerpoint/2010/main" val="906132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GB" altLang="en-US" sz="1600" b="1" dirty="0">
                <a:latin typeface="Calibri" panose="020F0502020204030204" pitchFamily="34" charset="0"/>
              </a:rPr>
              <a:t>Topic: Gate Stewards</a:t>
            </a:r>
          </a:p>
          <a:p>
            <a:pPr>
              <a:spcBef>
                <a:spcPts val="300"/>
              </a:spcBef>
            </a:pPr>
            <a:r>
              <a:rPr lang="en-GB" altLang="en-US" sz="1600" b="1" dirty="0">
                <a:latin typeface="Calibri" panose="020F0502020204030204" pitchFamily="34" charset="0"/>
              </a:rPr>
              <a:t>Associated handouts/resources: none</a:t>
            </a:r>
          </a:p>
          <a:p>
            <a:pPr>
              <a:spcBef>
                <a:spcPts val="300"/>
              </a:spcBef>
            </a:pPr>
            <a:r>
              <a:rPr lang="en-GB" altLang="en-US" sz="1600" b="1" u="sng" dirty="0">
                <a:latin typeface="Calibri" panose="020F0502020204030204" pitchFamily="34" charset="0"/>
              </a:rPr>
              <a:t>Facilitator Notes: </a:t>
            </a:r>
            <a:endParaRPr lang="en-US" altLang="en-US" sz="1600" b="1" dirty="0">
              <a:latin typeface="Calibri" panose="020F0502020204030204" pitchFamily="34" charset="0"/>
            </a:endParaRPr>
          </a:p>
          <a:p>
            <a:endParaRPr lang="en-US" altLang="en-US" dirty="0">
              <a:latin typeface="Arial" panose="020B0604020202020204" pitchFamily="34" charset="0"/>
            </a:endParaRPr>
          </a:p>
          <a:p>
            <a:r>
              <a:rPr lang="en-US" altLang="en-US" dirty="0">
                <a:latin typeface="Arial" panose="020B0604020202020204" pitchFamily="34" charset="0"/>
              </a:rPr>
              <a:t>There are two main types of gate you will be working at – a Pedestrian gate, dealing with flows of people &amp; a Vehicle gate dealing with flows of vehicles. </a:t>
            </a:r>
            <a:endParaRPr lang="en-GB" altLang="en-US" dirty="0">
              <a:latin typeface="Arial" panose="020B0604020202020204" pitchFamily="34" charset="0"/>
            </a:endParaRPr>
          </a:p>
          <a:p>
            <a:r>
              <a:rPr lang="en-US" altLang="en-US" dirty="0">
                <a:latin typeface="Arial" panose="020B0604020202020204" pitchFamily="34" charset="0"/>
              </a:rPr>
              <a:t>We don’t need to go into too much detail on the work as it will be covered in on site briefing, but the role is outlined as follows; </a:t>
            </a:r>
          </a:p>
          <a:p>
            <a:endParaRPr lang="en-US" altLang="en-US" dirty="0">
              <a:latin typeface="Arial" panose="020B0604020202020204" pitchFamily="34" charset="0"/>
            </a:endParaRPr>
          </a:p>
          <a:p>
            <a:r>
              <a:rPr lang="en-GB" altLang="en-US" b="1" dirty="0">
                <a:latin typeface="Arial" panose="020B0604020202020204" pitchFamily="34" charset="0"/>
              </a:rPr>
              <a:t>Pedestrian</a:t>
            </a:r>
          </a:p>
          <a:p>
            <a:pPr marL="171450" indent="-171450">
              <a:buFont typeface="Arial" panose="020B0604020202020204" pitchFamily="34" charset="0"/>
              <a:buChar char="•"/>
            </a:pPr>
            <a:r>
              <a:rPr lang="en-GB" altLang="en-US" b="1" dirty="0">
                <a:latin typeface="Arial" panose="020B0604020202020204" pitchFamily="34" charset="0"/>
              </a:rPr>
              <a:t>Ticket checking </a:t>
            </a:r>
            <a:r>
              <a:rPr lang="en-GB" altLang="en-US" dirty="0">
                <a:latin typeface="Arial" panose="020B0604020202020204" pitchFamily="34" charset="0"/>
              </a:rPr>
              <a:t>– be aware of all different ticket types and wristbands available </a:t>
            </a:r>
          </a:p>
          <a:p>
            <a:pPr marL="171450" indent="-171450">
              <a:buFont typeface="Arial" panose="020B0604020202020204" pitchFamily="34" charset="0"/>
              <a:buChar char="•"/>
            </a:pPr>
            <a:r>
              <a:rPr lang="en-GB" altLang="en-US" b="1" dirty="0">
                <a:latin typeface="Arial" panose="020B0604020202020204" pitchFamily="34" charset="0"/>
              </a:rPr>
              <a:t>Wristband checking </a:t>
            </a:r>
            <a:r>
              <a:rPr lang="en-GB" altLang="en-US" dirty="0">
                <a:latin typeface="Arial" panose="020B0604020202020204" pitchFamily="34" charset="0"/>
              </a:rPr>
              <a:t>– be aware of the different wristbands. Please emphasise here, You will normally be expected to check the wristbands are tight and not tampered, give a quick tug to check (please do an example of this action)</a:t>
            </a:r>
          </a:p>
          <a:p>
            <a:pPr marL="171450" indent="-171450">
              <a:buFont typeface="Arial" panose="020B0604020202020204" pitchFamily="34" charset="0"/>
              <a:buChar char="•"/>
            </a:pPr>
            <a:r>
              <a:rPr lang="en-US" altLang="en-US" b="1" dirty="0">
                <a:latin typeface="Arial" panose="020B0604020202020204" pitchFamily="34" charset="0"/>
              </a:rPr>
              <a:t>Direct people without valid passes </a:t>
            </a:r>
            <a:r>
              <a:rPr lang="en-US" altLang="en-US" dirty="0">
                <a:latin typeface="Arial" panose="020B0604020202020204" pitchFamily="34" charset="0"/>
              </a:rPr>
              <a:t>to other routes</a:t>
            </a:r>
            <a:endParaRPr lang="en-GB" altLang="en-US" dirty="0">
              <a:latin typeface="Arial" panose="020B0604020202020204" pitchFamily="34" charset="0"/>
            </a:endParaRPr>
          </a:p>
          <a:p>
            <a:pPr marL="171450" indent="-171450">
              <a:buFont typeface="Arial" panose="020B0604020202020204" pitchFamily="34" charset="0"/>
              <a:buChar char="•"/>
            </a:pPr>
            <a:r>
              <a:rPr lang="en-US" altLang="en-US" b="1" dirty="0">
                <a:latin typeface="Arial" panose="020B0604020202020204" pitchFamily="34" charset="0"/>
              </a:rPr>
              <a:t>Ensure that people cannot easily push past </a:t>
            </a:r>
            <a:r>
              <a:rPr lang="en-US" altLang="en-US" dirty="0">
                <a:latin typeface="Arial" panose="020B0604020202020204" pitchFamily="34" charset="0"/>
              </a:rPr>
              <a:t>whilst checking other passes</a:t>
            </a:r>
            <a:endParaRPr lang="en-GB" altLang="en-US" dirty="0">
              <a:latin typeface="Arial" panose="020B0604020202020204" pitchFamily="34" charset="0"/>
            </a:endParaRPr>
          </a:p>
          <a:p>
            <a:endParaRPr lang="en-GB" altLang="en-US" dirty="0">
              <a:latin typeface="Arial" panose="020B0604020202020204" pitchFamily="34" charset="0"/>
            </a:endParaRPr>
          </a:p>
          <a:p>
            <a:endParaRPr lang="en-GB" altLang="en-US" dirty="0">
              <a:latin typeface="Arial" panose="020B0604020202020204" pitchFamily="34" charset="0"/>
            </a:endParaRPr>
          </a:p>
          <a:p>
            <a:r>
              <a:rPr lang="en-GB" altLang="en-US" b="1" dirty="0">
                <a:latin typeface="Arial" panose="020B0604020202020204" pitchFamily="34" charset="0"/>
              </a:rPr>
              <a:t>Vehicle</a:t>
            </a:r>
          </a:p>
          <a:p>
            <a:pPr marL="171450" indent="-171450">
              <a:buFont typeface="Arial" panose="020B0604020202020204" pitchFamily="34" charset="0"/>
              <a:buChar char="•"/>
            </a:pPr>
            <a:r>
              <a:rPr lang="en-US" altLang="en-US" b="1" dirty="0">
                <a:latin typeface="Arial" panose="020B0604020202020204" pitchFamily="34" charset="0"/>
              </a:rPr>
              <a:t>Checking for valid vehicle passes</a:t>
            </a:r>
            <a:endParaRPr lang="en-GB" altLang="en-US" b="1" dirty="0">
              <a:latin typeface="Arial" panose="020B0604020202020204" pitchFamily="34" charset="0"/>
            </a:endParaRPr>
          </a:p>
          <a:p>
            <a:pPr marL="171450" indent="-171450">
              <a:buFont typeface="Arial" panose="020B0604020202020204" pitchFamily="34" charset="0"/>
              <a:buChar char="•"/>
            </a:pPr>
            <a:r>
              <a:rPr lang="en-US" altLang="en-US" b="1" dirty="0">
                <a:latin typeface="Arial" panose="020B0604020202020204" pitchFamily="34" charset="0"/>
              </a:rPr>
              <a:t>Ensure safe and fast easy access for emergency vehicles</a:t>
            </a:r>
          </a:p>
          <a:p>
            <a:endParaRPr lang="en-GB" altLang="en-US" b="1" dirty="0">
              <a:latin typeface="Arial" panose="020B0604020202020204" pitchFamily="34" charset="0"/>
            </a:endParaRPr>
          </a:p>
          <a:p>
            <a:r>
              <a:rPr lang="en-US" altLang="en-US" b="1" dirty="0">
                <a:latin typeface="Arial" panose="020B0604020202020204" pitchFamily="34" charset="0"/>
              </a:rPr>
              <a:t>Please </a:t>
            </a:r>
            <a:r>
              <a:rPr lang="en-US" altLang="en-US" b="1" dirty="0" err="1">
                <a:latin typeface="Arial" panose="020B0604020202020204" pitchFamily="34" charset="0"/>
              </a:rPr>
              <a:t>emphasise</a:t>
            </a:r>
            <a:r>
              <a:rPr lang="en-US" altLang="en-US" b="1" dirty="0">
                <a:latin typeface="Arial" panose="020B0604020202020204" pitchFamily="34" charset="0"/>
              </a:rPr>
              <a:t>:</a:t>
            </a:r>
            <a:endParaRPr lang="en-GB" altLang="en-US" dirty="0">
              <a:latin typeface="Arial" panose="020B0604020202020204" pitchFamily="34" charset="0"/>
            </a:endParaRPr>
          </a:p>
          <a:p>
            <a:pPr marL="171450" indent="-171450">
              <a:buFont typeface="Arial" panose="020B0604020202020204" pitchFamily="34" charset="0"/>
              <a:buChar char="•"/>
            </a:pPr>
            <a:r>
              <a:rPr lang="en-US" altLang="en-US" dirty="0">
                <a:latin typeface="Arial" panose="020B0604020202020204" pitchFamily="34" charset="0"/>
              </a:rPr>
              <a:t>Do not act as a door-person; if someone pushes past, contact your supervisor/radio for help with a clear description of the person.</a:t>
            </a:r>
            <a:endParaRPr lang="en-GB" altLang="en-US" dirty="0">
              <a:latin typeface="Arial" panose="020B0604020202020204" pitchFamily="34" charset="0"/>
            </a:endParaRPr>
          </a:p>
          <a:p>
            <a:pPr marL="171450" indent="-171450">
              <a:buFont typeface="Arial" panose="020B0604020202020204" pitchFamily="34" charset="0"/>
              <a:buChar char="•"/>
            </a:pPr>
            <a:r>
              <a:rPr lang="en-US" altLang="en-US" dirty="0">
                <a:latin typeface="Arial" panose="020B0604020202020204" pitchFamily="34" charset="0"/>
              </a:rPr>
              <a:t>Do not carry out searches or confiscations, this is for security</a:t>
            </a:r>
            <a:r>
              <a:rPr lang="en-GB" altLang="en-US" dirty="0">
                <a:latin typeface="Arial" panose="020B0604020202020204" pitchFamily="34" charset="0"/>
              </a:rPr>
              <a:t> </a:t>
            </a:r>
          </a:p>
          <a:p>
            <a:endParaRPr lang="en-GB" dirty="0"/>
          </a:p>
        </p:txBody>
      </p:sp>
      <p:sp>
        <p:nvSpPr>
          <p:cNvPr id="4" name="Slide Number Placeholder 3"/>
          <p:cNvSpPr>
            <a:spLocks noGrp="1"/>
          </p:cNvSpPr>
          <p:nvPr>
            <p:ph type="sldNum" sz="quarter" idx="10"/>
          </p:nvPr>
        </p:nvSpPr>
        <p:spPr/>
        <p:txBody>
          <a:bodyPr/>
          <a:lstStyle/>
          <a:p>
            <a:fld id="{A4621436-5774-462C-91E1-DA676149C134}" type="slidenum">
              <a:rPr lang="en-GB" smtClean="0"/>
              <a:t>18</a:t>
            </a:fld>
            <a:endParaRPr lang="en-GB" dirty="0"/>
          </a:p>
        </p:txBody>
      </p:sp>
    </p:spTree>
    <p:extLst>
      <p:ext uri="{BB962C8B-B14F-4D97-AF65-F5344CB8AC3E}">
        <p14:creationId xmlns:p14="http://schemas.microsoft.com/office/powerpoint/2010/main" val="2131104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GB" altLang="en-US" sz="1200" b="1" dirty="0">
                <a:latin typeface="Calibri" panose="020F0502020204030204" pitchFamily="34" charset="0"/>
              </a:rPr>
              <a:t>Topic: Fire Towers</a:t>
            </a:r>
          </a:p>
          <a:p>
            <a:pPr>
              <a:spcBef>
                <a:spcPts val="300"/>
              </a:spcBef>
            </a:pPr>
            <a:r>
              <a:rPr lang="en-GB" altLang="en-US" sz="1200" b="1" dirty="0">
                <a:latin typeface="Calibri" panose="020F0502020204030204" pitchFamily="34" charset="0"/>
              </a:rPr>
              <a:t>Associated handouts/resources: none</a:t>
            </a:r>
          </a:p>
          <a:p>
            <a:pPr>
              <a:spcBef>
                <a:spcPts val="300"/>
              </a:spcBef>
            </a:pPr>
            <a:r>
              <a:rPr lang="en-GB" altLang="en-US" sz="1200" b="1" u="sng" dirty="0">
                <a:latin typeface="Calibri" panose="020F0502020204030204" pitchFamily="34" charset="0"/>
              </a:rPr>
              <a:t>Facilitator Notes: </a:t>
            </a:r>
            <a:endParaRPr lang="en-US" altLang="en-US" sz="1200" b="1" dirty="0">
              <a:latin typeface="Calibri" panose="020F0502020204030204" pitchFamily="34" charset="0"/>
            </a:endParaRPr>
          </a:p>
          <a:p>
            <a:endParaRPr lang="en-GB" altLang="en-US" dirty="0">
              <a:latin typeface="Arial" panose="020B0604020202020204" pitchFamily="34" charset="0"/>
            </a:endParaRPr>
          </a:p>
          <a:p>
            <a:r>
              <a:rPr lang="en-GB" altLang="en-US" dirty="0">
                <a:latin typeface="Arial" panose="020B0604020202020204" pitchFamily="34" charset="0"/>
              </a:rPr>
              <a:t>At some festivals we man fire towers. </a:t>
            </a:r>
          </a:p>
          <a:p>
            <a:endParaRPr lang="en-GB" altLang="en-US" dirty="0">
              <a:latin typeface="Arial" panose="020B0604020202020204" pitchFamily="34" charset="0"/>
            </a:endParaRPr>
          </a:p>
          <a:p>
            <a:pPr marL="171450" indent="-171450">
              <a:buFont typeface="Arial" panose="020B0604020202020204" pitchFamily="34" charset="0"/>
              <a:buChar char="•"/>
            </a:pPr>
            <a:r>
              <a:rPr lang="en-GB" altLang="en-US" dirty="0">
                <a:latin typeface="Arial" panose="020B0604020202020204" pitchFamily="34" charset="0"/>
              </a:rPr>
              <a:t>You can opt in to this role when you apply. </a:t>
            </a:r>
          </a:p>
          <a:p>
            <a:pPr marL="171450" indent="-171450">
              <a:buFont typeface="Arial" panose="020B0604020202020204" pitchFamily="34" charset="0"/>
              <a:buChar char="•"/>
            </a:pPr>
            <a:r>
              <a:rPr lang="en-GB" altLang="en-US" dirty="0">
                <a:latin typeface="Arial" panose="020B0604020202020204" pitchFamily="34" charset="0"/>
              </a:rPr>
              <a:t>You can opt out on site if you have a real issue with heights. </a:t>
            </a:r>
          </a:p>
          <a:p>
            <a:pPr marL="171450" indent="-171450">
              <a:buFont typeface="Arial" panose="020B0604020202020204" pitchFamily="34" charset="0"/>
              <a:buChar char="•"/>
            </a:pPr>
            <a:r>
              <a:rPr lang="en-GB" altLang="en-US" dirty="0">
                <a:latin typeface="Arial" panose="020B0604020202020204" pitchFamily="34" charset="0"/>
              </a:rPr>
              <a:t>You will be responsible for spotting fires in the campsite. </a:t>
            </a:r>
          </a:p>
          <a:p>
            <a:endParaRPr lang="en-GB" dirty="0"/>
          </a:p>
        </p:txBody>
      </p:sp>
      <p:sp>
        <p:nvSpPr>
          <p:cNvPr id="4" name="Slide Number Placeholder 3"/>
          <p:cNvSpPr>
            <a:spLocks noGrp="1"/>
          </p:cNvSpPr>
          <p:nvPr>
            <p:ph type="sldNum" sz="quarter" idx="10"/>
          </p:nvPr>
        </p:nvSpPr>
        <p:spPr/>
        <p:txBody>
          <a:bodyPr/>
          <a:lstStyle/>
          <a:p>
            <a:fld id="{A4621436-5774-462C-91E1-DA676149C134}" type="slidenum">
              <a:rPr lang="en-GB" smtClean="0"/>
              <a:t>19</a:t>
            </a:fld>
            <a:endParaRPr lang="en-GB" dirty="0"/>
          </a:p>
        </p:txBody>
      </p:sp>
    </p:spTree>
    <p:extLst>
      <p:ext uri="{BB962C8B-B14F-4D97-AF65-F5344CB8AC3E}">
        <p14:creationId xmlns:p14="http://schemas.microsoft.com/office/powerpoint/2010/main" val="1083416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en-US" sz="1200" b="1" u="sng" dirty="0">
                <a:latin typeface="Calibri" pitchFamily="34" charset="0"/>
              </a:rPr>
              <a:t>Facilitator Notes:</a:t>
            </a:r>
          </a:p>
          <a:p>
            <a:pPr marL="228600" indent="-228600" eaLnBrk="1" hangingPunct="1">
              <a:buAutoNum type="arabicPeriod"/>
            </a:pPr>
            <a:r>
              <a:rPr lang="en-US" altLang="en-US" sz="1200" dirty="0">
                <a:latin typeface="Calibri" pitchFamily="34" charset="0"/>
              </a:rPr>
              <a:t>Introduce yourself and your team for the training</a:t>
            </a:r>
          </a:p>
          <a:p>
            <a:pPr marL="228600" indent="-228600" eaLnBrk="1" hangingPunct="1">
              <a:buAutoNum type="arabicPeriod"/>
            </a:pPr>
            <a:r>
              <a:rPr lang="en-US" altLang="en-US" sz="1200" dirty="0">
                <a:latin typeface="Calibri" pitchFamily="34" charset="0"/>
              </a:rPr>
              <a:t>Explain that the only people who will have their cameras on and will be talking are the facilitators</a:t>
            </a:r>
          </a:p>
          <a:p>
            <a:pPr marL="228600" indent="-228600" eaLnBrk="1" hangingPunct="1">
              <a:buAutoNum type="arabicPeriod"/>
            </a:pPr>
            <a:r>
              <a:rPr lang="en-US" altLang="en-US" sz="1200" dirty="0">
                <a:latin typeface="Calibri" pitchFamily="34" charset="0"/>
              </a:rPr>
              <a:t>Ask participants to ask any questions using the Q&amp;A button</a:t>
            </a:r>
          </a:p>
          <a:p>
            <a:pPr marL="228600" indent="-228600" eaLnBrk="1" hangingPunct="1">
              <a:buAutoNum type="arabicPeriod"/>
            </a:pPr>
            <a:r>
              <a:rPr lang="en-US" altLang="en-US" sz="1200" dirty="0">
                <a:latin typeface="Calibri" pitchFamily="34" charset="0"/>
              </a:rPr>
              <a:t>Any helpful hints and tips can be shares using the chat function</a:t>
            </a:r>
          </a:p>
          <a:p>
            <a:pPr marL="228600" indent="-228600" eaLnBrk="1" hangingPunct="1">
              <a:buAutoNum type="arabicPeriod"/>
            </a:pPr>
            <a:r>
              <a:rPr lang="en-US" altLang="en-US" sz="1200" dirty="0">
                <a:latin typeface="Calibri" pitchFamily="34" charset="0"/>
              </a:rPr>
              <a:t>The session is being recorded and any questions that haven’t been answered during the session will be taken away and (hopefully) answers shared via the Oxfam Stewards website</a:t>
            </a:r>
          </a:p>
          <a:p>
            <a:pPr marL="228600" indent="-228600" eaLnBrk="1" hangingPunct="1">
              <a:buAutoNum type="arabicPeriod"/>
            </a:pPr>
            <a:r>
              <a:rPr lang="en-US" altLang="en-US" sz="1200" dirty="0">
                <a:latin typeface="Calibri" pitchFamily="34" charset="0"/>
              </a:rPr>
              <a:t>Please remember all participants and facilitators can see all questions and chat comments – please be respectful to each other at all times</a:t>
            </a:r>
          </a:p>
          <a:p>
            <a:pPr marL="228600" indent="-228600" eaLnBrk="1" hangingPunct="1">
              <a:buAutoNum type="arabicPeriod"/>
            </a:pPr>
            <a:endParaRPr lang="en-US" altLang="en-US" sz="1200" dirty="0">
              <a:latin typeface="Calibri" pitchFamily="34" charset="0"/>
            </a:endParaRPr>
          </a:p>
          <a:p>
            <a:pPr marL="0" indent="0" eaLnBrk="1" hangingPunct="1">
              <a:buFontTx/>
              <a:buNone/>
            </a:pPr>
            <a:r>
              <a:rPr lang="en-US" altLang="en-US" sz="1200" b="1" dirty="0">
                <a:latin typeface="Calibri" pitchFamily="34" charset="0"/>
              </a:rPr>
              <a:t>HIGHLIGHT</a:t>
            </a:r>
            <a:r>
              <a:rPr lang="en-US" altLang="en-US" sz="1200" dirty="0">
                <a:latin typeface="Calibri" pitchFamily="34" charset="0"/>
              </a:rPr>
              <a:t>: this is general steward training – we will not be able to answer any specific festival questions</a:t>
            </a:r>
          </a:p>
          <a:p>
            <a:endParaRPr lang="en-GB" dirty="0"/>
          </a:p>
          <a:p>
            <a:pPr marL="171450" indent="-171450">
              <a:buFont typeface="Arial" panose="020B0604020202020204" pitchFamily="34" charset="0"/>
              <a:buChar char="•"/>
            </a:pPr>
            <a:r>
              <a:rPr lang="en-GB" dirty="0"/>
              <a:t>Check how many have stewarded for Oxfam before – thank them for returning. Explain we know some of this will be second nature to you now, but its important to refresh your training as it does change year on year. Its also great for new stewards to meet experienced stewards so please do say hello to each other. </a:t>
            </a:r>
          </a:p>
          <a:p>
            <a:pPr marL="171450" indent="-171450">
              <a:buFont typeface="Arial" panose="020B0604020202020204" pitchFamily="34" charset="0"/>
              <a:buChar char="•"/>
            </a:pPr>
            <a:r>
              <a:rPr lang="en-GB" dirty="0"/>
              <a:t>Anyone new to stewarding – welcome &amp; thank you</a:t>
            </a:r>
          </a:p>
          <a:p>
            <a:pPr marL="171450" indent="-171450">
              <a:buFont typeface="Arial" panose="020B0604020202020204" pitchFamily="34" charset="0"/>
              <a:buChar char="•"/>
            </a:pPr>
            <a:r>
              <a:rPr lang="en-GB" dirty="0"/>
              <a:t>Everyone has something to offer - Even if you have only been camping on holiday, it’s useful experience!</a:t>
            </a:r>
          </a:p>
          <a:p>
            <a:pPr marL="171450" indent="-171450">
              <a:buFont typeface="Arial" panose="020B0604020202020204" pitchFamily="34" charset="0"/>
              <a:buChar char="•"/>
            </a:pPr>
            <a:r>
              <a:rPr lang="en-GB" dirty="0"/>
              <a:t>Life experience and common sense valuable</a:t>
            </a:r>
          </a:p>
          <a:p>
            <a:pPr marL="171450" indent="-171450">
              <a:buFont typeface="Arial" panose="020B0604020202020204" pitchFamily="34" charset="0"/>
              <a:buChar char="•"/>
            </a:pPr>
            <a:r>
              <a:rPr lang="en-GB" dirty="0"/>
              <a:t>Thank people for volunteering - but point out we consider them professionals. That isn’t about payment, though they do have a highly sought after position, and raise hundreds and thousands of pounds this summer for Oxfam. It’s about the professional attitude, as they are a key part of putting on the Festival – as stewarding is a condition of the Licence it literally could not happen without them.</a:t>
            </a:r>
          </a:p>
          <a:p>
            <a:endParaRPr lang="en-GB" dirty="0"/>
          </a:p>
        </p:txBody>
      </p:sp>
      <p:sp>
        <p:nvSpPr>
          <p:cNvPr id="4" name="Slide Number Placeholder 3"/>
          <p:cNvSpPr>
            <a:spLocks noGrp="1"/>
          </p:cNvSpPr>
          <p:nvPr>
            <p:ph type="sldNum" sz="quarter" idx="5"/>
          </p:nvPr>
        </p:nvSpPr>
        <p:spPr/>
        <p:txBody>
          <a:bodyPr/>
          <a:lstStyle/>
          <a:p>
            <a:fld id="{A4621436-5774-462C-91E1-DA676149C134}" type="slidenum">
              <a:rPr lang="en-GB" smtClean="0"/>
              <a:t>2</a:t>
            </a:fld>
            <a:endParaRPr lang="en-GB" dirty="0"/>
          </a:p>
        </p:txBody>
      </p:sp>
    </p:spTree>
    <p:extLst>
      <p:ext uri="{BB962C8B-B14F-4D97-AF65-F5344CB8AC3E}">
        <p14:creationId xmlns:p14="http://schemas.microsoft.com/office/powerpoint/2010/main" val="461470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GB" altLang="en-US" b="1" dirty="0">
                <a:latin typeface="Calibri" panose="020F0502020204030204" pitchFamily="34" charset="0"/>
              </a:rPr>
              <a:t>Topic: </a:t>
            </a:r>
            <a:r>
              <a:rPr lang="en-US" altLang="en-US" b="1" dirty="0">
                <a:latin typeface="Calibri" panose="020F0502020204030204" pitchFamily="34" charset="0"/>
              </a:rPr>
              <a:t>Pedestrian </a:t>
            </a:r>
            <a:r>
              <a:rPr lang="en-GB" altLang="en-US" b="1" dirty="0">
                <a:latin typeface="Calibri" panose="020F0502020204030204" pitchFamily="34" charset="0"/>
              </a:rPr>
              <a:t>Gate Stewards</a:t>
            </a:r>
          </a:p>
          <a:p>
            <a:pPr>
              <a:spcBef>
                <a:spcPts val="300"/>
              </a:spcBef>
            </a:pPr>
            <a:r>
              <a:rPr lang="en-GB" altLang="en-US" b="1" dirty="0">
                <a:latin typeface="Calibri" panose="020F0502020204030204" pitchFamily="34" charset="0"/>
              </a:rPr>
              <a:t>Associated handouts/resources: none</a:t>
            </a:r>
          </a:p>
          <a:p>
            <a:pPr>
              <a:spcBef>
                <a:spcPts val="300"/>
              </a:spcBef>
            </a:pPr>
            <a:r>
              <a:rPr lang="en-GB" altLang="en-US" b="1" u="sng" dirty="0">
                <a:latin typeface="Calibri" panose="020F0502020204030204" pitchFamily="34" charset="0"/>
              </a:rPr>
              <a:t>Facilitator Notes: </a:t>
            </a:r>
          </a:p>
          <a:p>
            <a:endParaRPr lang="en-GB" altLang="en-US" dirty="0">
              <a:latin typeface="Arial" panose="020B0604020202020204" pitchFamily="34" charset="0"/>
            </a:endParaRPr>
          </a:p>
          <a:p>
            <a:r>
              <a:rPr lang="en-GB" altLang="en-US" dirty="0">
                <a:latin typeface="Calibri" panose="020F0502020204030204" pitchFamily="34" charset="0"/>
              </a:rPr>
              <a:t>Some festivals ask you to double check the wristband hasn’t been tampered with, cut-off and put back together with </a:t>
            </a:r>
            <a:r>
              <a:rPr lang="en-GB" altLang="en-US" dirty="0" err="1">
                <a:latin typeface="Calibri" panose="020F0502020204030204" pitchFamily="34" charset="0"/>
              </a:rPr>
              <a:t>sellotape</a:t>
            </a:r>
            <a:r>
              <a:rPr lang="en-GB" altLang="en-US" dirty="0">
                <a:latin typeface="Calibri" panose="020F0502020204030204" pitchFamily="34" charset="0"/>
              </a:rPr>
              <a:t> etc.</a:t>
            </a:r>
          </a:p>
          <a:p>
            <a:endParaRPr lang="en-GB" dirty="0"/>
          </a:p>
        </p:txBody>
      </p:sp>
      <p:sp>
        <p:nvSpPr>
          <p:cNvPr id="4" name="Slide Number Placeholder 3"/>
          <p:cNvSpPr>
            <a:spLocks noGrp="1"/>
          </p:cNvSpPr>
          <p:nvPr>
            <p:ph type="sldNum" sz="quarter" idx="10"/>
          </p:nvPr>
        </p:nvSpPr>
        <p:spPr/>
        <p:txBody>
          <a:bodyPr/>
          <a:lstStyle/>
          <a:p>
            <a:fld id="{A4621436-5774-462C-91E1-DA676149C134}" type="slidenum">
              <a:rPr lang="en-GB" smtClean="0"/>
              <a:t>20</a:t>
            </a:fld>
            <a:endParaRPr lang="en-GB" dirty="0"/>
          </a:p>
        </p:txBody>
      </p:sp>
    </p:spTree>
    <p:extLst>
      <p:ext uri="{BB962C8B-B14F-4D97-AF65-F5344CB8AC3E}">
        <p14:creationId xmlns:p14="http://schemas.microsoft.com/office/powerpoint/2010/main" val="565491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9138" y="300038"/>
            <a:ext cx="2879725" cy="2160587"/>
          </a:xfrm>
        </p:spPr>
      </p:sp>
      <p:sp>
        <p:nvSpPr>
          <p:cNvPr id="3" name="Notes Placeholder 2"/>
          <p:cNvSpPr>
            <a:spLocks noGrp="1"/>
          </p:cNvSpPr>
          <p:nvPr>
            <p:ph type="body" idx="1"/>
          </p:nvPr>
        </p:nvSpPr>
        <p:spPr>
          <a:xfrm>
            <a:off x="685800" y="2600696"/>
            <a:ext cx="5486400" cy="540030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1" dirty="0"/>
              <a:t>FACILITATORS: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1" dirty="0"/>
              <a:t>This is to make sure that participants complete all of the training.  There are 3 points in the presentation when they need make a note of the picture that’s shown, and then input it as an answer in the evaluation form.  This is the first (make a note of which slide you’re used).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1" dirty="0"/>
              <a:t>This is a navigation slide, designed to help you easily jump around this section of the presentation.  In presentation mode, click any numbered square and the presentation will move to that slide.  Once you’ve shown the image slide, click the number “1” in the bottom right hand corner to return to this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1" dirty="0"/>
              <a:t>Explain to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b="0" dirty="0"/>
              <a:t>This is an attention test, to make sure you are all still participating in the course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b="0" dirty="0"/>
              <a:t>You need to carefully note the image you are seeing as you will need to enter it into the evaluation form using a drop down menu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b="0" dirty="0"/>
              <a:t>If your answers are wrong in the evaluation form, you may receive a follow up call from the Steward Coordination Team to discuss</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CA2640-21F2-4B1E-B5FB-A79DCB984C5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37260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4621436-5774-462C-91E1-DA676149C134}" type="slidenum">
              <a:rPr lang="en-GB" smtClean="0"/>
              <a:t>22</a:t>
            </a:fld>
            <a:endParaRPr lang="en-GB" dirty="0"/>
          </a:p>
        </p:txBody>
      </p:sp>
    </p:spTree>
    <p:extLst>
      <p:ext uri="{BB962C8B-B14F-4D97-AF65-F5344CB8AC3E}">
        <p14:creationId xmlns:p14="http://schemas.microsoft.com/office/powerpoint/2010/main" val="2631710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GB" altLang="en-US" sz="1050" b="1" dirty="0">
                <a:latin typeface="Calibri" panose="020F0502020204030204" pitchFamily="34" charset="0"/>
              </a:rPr>
              <a:t>Topic: Get to Know the Festival</a:t>
            </a:r>
          </a:p>
          <a:p>
            <a:pPr>
              <a:spcBef>
                <a:spcPts val="300"/>
              </a:spcBef>
            </a:pPr>
            <a:r>
              <a:rPr lang="en-GB" altLang="en-US" sz="1050" b="1" dirty="0">
                <a:latin typeface="Calibri" panose="020F0502020204030204" pitchFamily="34" charset="0"/>
              </a:rPr>
              <a:t>Key Message: </a:t>
            </a:r>
          </a:p>
          <a:p>
            <a:pPr>
              <a:spcBef>
                <a:spcPts val="300"/>
              </a:spcBef>
            </a:pPr>
            <a:r>
              <a:rPr lang="en-GB" altLang="en-US" sz="1050" b="1" dirty="0">
                <a:latin typeface="Calibri" panose="020F0502020204030204" pitchFamily="34" charset="0"/>
              </a:rPr>
              <a:t>Associated handouts/resources: Large Map of Area</a:t>
            </a:r>
            <a:endParaRPr lang="en-US" altLang="en-US" sz="1050" b="1" dirty="0">
              <a:latin typeface="Calibri" panose="020F0502020204030204" pitchFamily="34" charset="0"/>
            </a:endParaRPr>
          </a:p>
          <a:p>
            <a:pPr>
              <a:spcBef>
                <a:spcPct val="0"/>
              </a:spcBef>
            </a:pPr>
            <a:r>
              <a:rPr lang="en-GB" altLang="en-US" sz="1050" b="1" u="sng" dirty="0">
                <a:latin typeface="Calibri" panose="020F0502020204030204" pitchFamily="34" charset="0"/>
              </a:rPr>
              <a:t>Facilitator Notes: </a:t>
            </a:r>
          </a:p>
          <a:p>
            <a:pPr>
              <a:spcBef>
                <a:spcPct val="0"/>
              </a:spcBef>
            </a:pPr>
            <a:endParaRPr lang="en-GB" altLang="en-US" sz="1050" b="1" u="sng" dirty="0">
              <a:latin typeface="Calibri" panose="020F0502020204030204" pitchFamily="34" charset="0"/>
            </a:endParaRPr>
          </a:p>
          <a:p>
            <a:pPr marL="171450" indent="-171450">
              <a:spcBef>
                <a:spcPct val="0"/>
              </a:spcBef>
              <a:buFont typeface="Arial" panose="020B0604020202020204" pitchFamily="34" charset="0"/>
              <a:buChar char="•"/>
            </a:pPr>
            <a:r>
              <a:rPr lang="en-GB" altLang="en-US" sz="1050" b="0" dirty="0">
                <a:latin typeface="Calibri" panose="020F0502020204030204" pitchFamily="34" charset="0"/>
              </a:rPr>
              <a:t>At all events you will receive a gridded map of the site</a:t>
            </a:r>
          </a:p>
          <a:p>
            <a:pPr marL="171450" indent="-171450">
              <a:spcBef>
                <a:spcPct val="0"/>
              </a:spcBef>
              <a:buFont typeface="Arial" panose="020B0604020202020204" pitchFamily="34" charset="0"/>
              <a:buChar char="•"/>
            </a:pPr>
            <a:r>
              <a:rPr lang="en-GB" altLang="en-US" sz="1050" b="0" dirty="0">
                <a:latin typeface="Calibri" panose="020F0502020204030204" pitchFamily="34" charset="0"/>
              </a:rPr>
              <a:t>You must carry this with you at all times</a:t>
            </a:r>
          </a:p>
          <a:p>
            <a:pPr marL="171450" indent="-171450">
              <a:spcBef>
                <a:spcPct val="0"/>
              </a:spcBef>
              <a:buFont typeface="Arial" panose="020B0604020202020204" pitchFamily="34" charset="0"/>
              <a:buChar char="•"/>
            </a:pPr>
            <a:r>
              <a:rPr lang="en-GB" altLang="en-US" sz="1050" b="0" dirty="0">
                <a:latin typeface="Calibri" panose="020F0502020204030204" pitchFamily="34" charset="0"/>
              </a:rPr>
              <a:t>Identify your stewarding positions</a:t>
            </a:r>
          </a:p>
          <a:p>
            <a:pPr marL="171450" indent="-171450">
              <a:spcBef>
                <a:spcPct val="0"/>
              </a:spcBef>
              <a:buFont typeface="Arial" panose="020B0604020202020204" pitchFamily="34" charset="0"/>
              <a:buChar char="•"/>
            </a:pPr>
            <a:r>
              <a:rPr lang="en-GB" altLang="en-US" sz="1050" b="0" dirty="0">
                <a:latin typeface="Calibri" panose="020F0502020204030204" pitchFamily="34" charset="0"/>
              </a:rPr>
              <a:t>Explore!</a:t>
            </a:r>
          </a:p>
          <a:p>
            <a:pPr>
              <a:spcBef>
                <a:spcPct val="0"/>
              </a:spcBef>
            </a:pPr>
            <a:endParaRPr lang="en-GB" altLang="en-US" sz="1050" b="1" u="sng" dirty="0">
              <a:latin typeface="Calibri" panose="020F0502020204030204" pitchFamily="34" charset="0"/>
            </a:endParaRPr>
          </a:p>
          <a:p>
            <a:pPr marL="171450" indent="-171450">
              <a:buFont typeface="Arial" panose="020B0604020202020204" pitchFamily="34" charset="0"/>
              <a:buChar char="•"/>
            </a:pPr>
            <a:r>
              <a:rPr lang="en-US" altLang="en-US" sz="1200" dirty="0">
                <a:solidFill>
                  <a:srgbClr val="FF0000"/>
                </a:solidFill>
                <a:latin typeface="Calibri" panose="020F0502020204030204" pitchFamily="34" charset="0"/>
              </a:rPr>
              <a:t>Familiarize yourself with your area</a:t>
            </a:r>
          </a:p>
          <a:p>
            <a:pPr marL="171450" indent="-171450">
              <a:buFont typeface="Arial" panose="020B0604020202020204" pitchFamily="34" charset="0"/>
              <a:buChar char="•"/>
            </a:pPr>
            <a:r>
              <a:rPr lang="en-US" altLang="en-US" sz="1200" dirty="0">
                <a:solidFill>
                  <a:srgbClr val="FF0000"/>
                </a:solidFill>
                <a:latin typeface="Calibri" panose="020F0502020204030204" pitchFamily="34" charset="0"/>
              </a:rPr>
              <a:t>Familiarize yourself with the site</a:t>
            </a:r>
            <a:endParaRPr lang="en-GB" altLang="en-US" sz="1200" dirty="0">
              <a:solidFill>
                <a:srgbClr val="FF0000"/>
              </a:solidFill>
              <a:latin typeface="Calibri" panose="020F0502020204030204" pitchFamily="34" charset="0"/>
            </a:endParaRPr>
          </a:p>
          <a:p>
            <a:pPr marL="171450" indent="-171450">
              <a:buFont typeface="Arial" panose="020B0604020202020204" pitchFamily="34" charset="0"/>
              <a:buChar char="•"/>
            </a:pPr>
            <a:r>
              <a:rPr lang="en-GB" altLang="en-US" sz="1200" dirty="0">
                <a:solidFill>
                  <a:srgbClr val="FF0000"/>
                </a:solidFill>
                <a:latin typeface="Calibri" panose="020F0502020204030204" pitchFamily="34" charset="0"/>
              </a:rPr>
              <a:t>Understand grid references</a:t>
            </a:r>
          </a:p>
          <a:p>
            <a:pPr marL="171450" indent="-171450">
              <a:buFont typeface="Arial" panose="020B0604020202020204" pitchFamily="34" charset="0"/>
              <a:buChar char="•"/>
            </a:pPr>
            <a:r>
              <a:rPr lang="en-GB" altLang="en-US" sz="1200" dirty="0">
                <a:solidFill>
                  <a:srgbClr val="FF0000"/>
                </a:solidFill>
                <a:latin typeface="Calibri" panose="020F0502020204030204" pitchFamily="34" charset="0"/>
              </a:rPr>
              <a:t>Briefing areas/muster points</a:t>
            </a:r>
            <a:endParaRPr lang="en-US" altLang="en-US" sz="1200" dirty="0">
              <a:solidFill>
                <a:srgbClr val="FF0000"/>
              </a:solidFill>
              <a:latin typeface="Calibri" panose="020F0502020204030204" pitchFamily="34" charset="0"/>
            </a:endParaRPr>
          </a:p>
          <a:p>
            <a:pPr marL="171450" indent="-171450">
              <a:buFont typeface="Arial" panose="020B0604020202020204" pitchFamily="34" charset="0"/>
              <a:buChar char="•"/>
            </a:pPr>
            <a:r>
              <a:rPr lang="en-GB" altLang="en-US" sz="1200" dirty="0">
                <a:solidFill>
                  <a:srgbClr val="FF0000"/>
                </a:solidFill>
                <a:latin typeface="Calibri" panose="020F0502020204030204" pitchFamily="34" charset="0"/>
              </a:rPr>
              <a:t>Fire points</a:t>
            </a:r>
          </a:p>
          <a:p>
            <a:pPr marL="171450" indent="-171450">
              <a:buFont typeface="Arial" panose="020B0604020202020204" pitchFamily="34" charset="0"/>
              <a:buChar char="•"/>
            </a:pPr>
            <a:r>
              <a:rPr lang="en-GB" altLang="en-US" sz="1200" dirty="0">
                <a:solidFill>
                  <a:srgbClr val="FF0000"/>
                </a:solidFill>
                <a:latin typeface="Calibri" panose="020F0502020204030204" pitchFamily="34" charset="0"/>
              </a:rPr>
              <a:t>Toilets</a:t>
            </a:r>
          </a:p>
          <a:p>
            <a:pPr marL="171450" indent="-171450">
              <a:buFont typeface="Arial" panose="020B0604020202020204" pitchFamily="34" charset="0"/>
              <a:buChar char="•"/>
            </a:pPr>
            <a:r>
              <a:rPr lang="en-GB" altLang="en-US" sz="1200" dirty="0">
                <a:solidFill>
                  <a:srgbClr val="FF0000"/>
                </a:solidFill>
                <a:latin typeface="Calibri" panose="020F0502020204030204" pitchFamily="34" charset="0"/>
              </a:rPr>
              <a:t>Water points</a:t>
            </a:r>
          </a:p>
        </p:txBody>
      </p:sp>
      <p:sp>
        <p:nvSpPr>
          <p:cNvPr id="4" name="Slide Number Placeholder 3"/>
          <p:cNvSpPr>
            <a:spLocks noGrp="1"/>
          </p:cNvSpPr>
          <p:nvPr>
            <p:ph type="sldNum" sz="quarter" idx="10"/>
          </p:nvPr>
        </p:nvSpPr>
        <p:spPr/>
        <p:txBody>
          <a:bodyPr/>
          <a:lstStyle/>
          <a:p>
            <a:fld id="{A4621436-5774-462C-91E1-DA676149C134}" type="slidenum">
              <a:rPr lang="en-GB" smtClean="0"/>
              <a:t>23</a:t>
            </a:fld>
            <a:endParaRPr lang="en-GB" dirty="0"/>
          </a:p>
        </p:txBody>
      </p:sp>
    </p:spTree>
    <p:extLst>
      <p:ext uri="{BB962C8B-B14F-4D97-AF65-F5344CB8AC3E}">
        <p14:creationId xmlns:p14="http://schemas.microsoft.com/office/powerpoint/2010/main" val="39641761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300"/>
              </a:spcBef>
            </a:pPr>
            <a:r>
              <a:rPr lang="en-GB" altLang="en-US" sz="1050" b="1" dirty="0">
                <a:latin typeface="Calibri" panose="020F0502020204030204" pitchFamily="34" charset="0"/>
              </a:rPr>
              <a:t>Topic: Site Awareness</a:t>
            </a:r>
            <a:r>
              <a:rPr lang="en-GB" altLang="en-US" sz="1050" b="1" baseline="0" dirty="0">
                <a:latin typeface="Calibri" panose="020F0502020204030204" pitchFamily="34" charset="0"/>
              </a:rPr>
              <a:t> – Grid References</a:t>
            </a:r>
            <a:endParaRPr lang="en-GB" altLang="en-US" sz="1050" b="1" dirty="0">
              <a:latin typeface="Calibri" panose="020F0502020204030204" pitchFamily="34" charset="0"/>
            </a:endParaRPr>
          </a:p>
          <a:p>
            <a:pPr>
              <a:lnSpc>
                <a:spcPct val="90000"/>
              </a:lnSpc>
              <a:spcBef>
                <a:spcPts val="300"/>
              </a:spcBef>
            </a:pPr>
            <a:r>
              <a:rPr lang="en-GB" altLang="en-US" sz="1050" b="1" dirty="0">
                <a:latin typeface="Calibri" panose="020F0502020204030204" pitchFamily="34" charset="0"/>
              </a:rPr>
              <a:t>Associated handouts/resources: A3 Laminated Maps</a:t>
            </a:r>
            <a:endParaRPr lang="en-US" altLang="en-US" sz="1050" b="1" dirty="0">
              <a:latin typeface="Calibri" panose="020F0502020204030204" pitchFamily="34" charset="0"/>
            </a:endParaRPr>
          </a:p>
          <a:p>
            <a:pPr>
              <a:lnSpc>
                <a:spcPct val="90000"/>
              </a:lnSpc>
              <a:spcBef>
                <a:spcPct val="0"/>
              </a:spcBef>
            </a:pPr>
            <a:r>
              <a:rPr lang="en-GB" altLang="en-US" sz="1050" b="1" u="sng" dirty="0">
                <a:latin typeface="Calibri" panose="020F0502020204030204" pitchFamily="34" charset="0"/>
              </a:rPr>
              <a:t>Facilitator Notes: </a:t>
            </a:r>
            <a:endParaRPr lang="en-GB" altLang="en-US" sz="1200" b="1" u="sng" dirty="0">
              <a:latin typeface="Calibri" panose="020F0502020204030204" pitchFamily="34" charset="0"/>
            </a:endParaRPr>
          </a:p>
          <a:p>
            <a:pPr>
              <a:lnSpc>
                <a:spcPct val="90000"/>
              </a:lnSpc>
              <a:spcBef>
                <a:spcPct val="0"/>
              </a:spcBef>
            </a:pPr>
            <a:endParaRPr lang="en-GB" altLang="en-US" sz="1200" b="1" u="sng" dirty="0">
              <a:latin typeface="Calibri" panose="020F0502020204030204" pitchFamily="34" charset="0"/>
            </a:endParaRPr>
          </a:p>
          <a:p>
            <a:pPr>
              <a:lnSpc>
                <a:spcPct val="90000"/>
              </a:lnSpc>
              <a:spcBef>
                <a:spcPct val="0"/>
              </a:spcBef>
            </a:pPr>
            <a:r>
              <a:rPr lang="en-GB" altLang="en-US" sz="1200" b="0" u="none" dirty="0">
                <a:latin typeface="Calibri" panose="020F0502020204030204" pitchFamily="34" charset="0"/>
              </a:rPr>
              <a:t>Explain that maps are produced for every festival and all staff use the same maps</a:t>
            </a:r>
          </a:p>
          <a:p>
            <a:pPr>
              <a:lnSpc>
                <a:spcPct val="90000"/>
              </a:lnSpc>
              <a:spcBef>
                <a:spcPct val="0"/>
              </a:spcBef>
            </a:pPr>
            <a:endParaRPr lang="en-GB" altLang="en-US" sz="1200" b="0" u="none" dirty="0">
              <a:latin typeface="Calibri" panose="020F0502020204030204" pitchFamily="34" charset="0"/>
            </a:endParaRPr>
          </a:p>
          <a:p>
            <a:pPr>
              <a:lnSpc>
                <a:spcPct val="90000"/>
              </a:lnSpc>
              <a:spcBef>
                <a:spcPct val="0"/>
              </a:spcBef>
            </a:pPr>
            <a:r>
              <a:rPr lang="en-GB" altLang="en-US" sz="1200" b="0" u="none" dirty="0">
                <a:latin typeface="Calibri" panose="020F0502020204030204" pitchFamily="34" charset="0"/>
              </a:rPr>
              <a:t>There is a grid overlay on the map, that divides the site into squares</a:t>
            </a:r>
          </a:p>
          <a:p>
            <a:pPr>
              <a:lnSpc>
                <a:spcPct val="90000"/>
              </a:lnSpc>
              <a:spcBef>
                <a:spcPct val="0"/>
              </a:spcBef>
            </a:pPr>
            <a:endParaRPr lang="en-GB" altLang="en-US" sz="1200" b="0" u="none" dirty="0">
              <a:latin typeface="Calibri" panose="020F0502020204030204" pitchFamily="34" charset="0"/>
            </a:endParaRPr>
          </a:p>
          <a:p>
            <a:pPr>
              <a:lnSpc>
                <a:spcPct val="90000"/>
              </a:lnSpc>
              <a:spcBef>
                <a:spcPct val="0"/>
              </a:spcBef>
            </a:pPr>
            <a:r>
              <a:rPr lang="en-GB" altLang="en-US" sz="1200" b="0" u="none" dirty="0">
                <a:latin typeface="Calibri" panose="020F0502020204030204" pitchFamily="34" charset="0"/>
              </a:rPr>
              <a:t>When reporting grid locations, the normal convention is letter first followed by the number</a:t>
            </a:r>
          </a:p>
          <a:p>
            <a:pPr>
              <a:lnSpc>
                <a:spcPct val="90000"/>
              </a:lnSpc>
              <a:spcBef>
                <a:spcPct val="0"/>
              </a:spcBef>
            </a:pPr>
            <a:endParaRPr lang="en-GB" altLang="en-US" sz="1200" b="0" u="none" dirty="0">
              <a:latin typeface="Calibri" panose="020F0502020204030204" pitchFamily="34" charset="0"/>
            </a:endParaRPr>
          </a:p>
          <a:p>
            <a:pPr>
              <a:lnSpc>
                <a:spcPct val="90000"/>
              </a:lnSpc>
              <a:spcBef>
                <a:spcPct val="0"/>
              </a:spcBef>
            </a:pPr>
            <a:r>
              <a:rPr lang="en-GB" altLang="en-US" sz="1200" b="0" u="none" dirty="0">
                <a:latin typeface="Calibri" panose="020F0502020204030204" pitchFamily="34" charset="0"/>
              </a:rPr>
              <a:t>&lt;Radio phonetic alphabet on the next slide&gt;</a:t>
            </a:r>
            <a:endParaRPr lang="en-GB" altLang="en-US" sz="1050" b="0" u="none"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A4621436-5774-462C-91E1-DA676149C134}" type="slidenum">
              <a:rPr lang="en-GB" smtClean="0"/>
              <a:t>24</a:t>
            </a:fld>
            <a:endParaRPr lang="en-GB" dirty="0"/>
          </a:p>
        </p:txBody>
      </p:sp>
    </p:spTree>
    <p:extLst>
      <p:ext uri="{BB962C8B-B14F-4D97-AF65-F5344CB8AC3E}">
        <p14:creationId xmlns:p14="http://schemas.microsoft.com/office/powerpoint/2010/main" val="19642342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0663" indent="-220663">
              <a:spcBef>
                <a:spcPts val="300"/>
              </a:spcBef>
            </a:pPr>
            <a:r>
              <a:rPr lang="en-GB" altLang="en-US" sz="1050" b="1" dirty="0">
                <a:latin typeface="Calibri" panose="020F0502020204030204" pitchFamily="34" charset="0"/>
              </a:rPr>
              <a:t>Topic: Radio Communications</a:t>
            </a:r>
          </a:p>
          <a:p>
            <a:pPr marL="220663" indent="-220663">
              <a:spcBef>
                <a:spcPts val="300"/>
              </a:spcBef>
            </a:pPr>
            <a:r>
              <a:rPr lang="en-GB" altLang="en-US" sz="1050" b="1" dirty="0">
                <a:latin typeface="Calibri" panose="020F0502020204030204" pitchFamily="34" charset="0"/>
              </a:rPr>
              <a:t>Associated handouts/resources: none</a:t>
            </a:r>
          </a:p>
          <a:p>
            <a:pPr marL="220663" indent="-220663">
              <a:spcBef>
                <a:spcPts val="300"/>
              </a:spcBef>
            </a:pPr>
            <a:r>
              <a:rPr lang="en-GB" altLang="en-US" sz="1050" b="1" u="sng" dirty="0">
                <a:latin typeface="Calibri" panose="020F0502020204030204" pitchFamily="34" charset="0"/>
              </a:rPr>
              <a:t>Facilitator Notes </a:t>
            </a:r>
          </a:p>
          <a:p>
            <a:pPr marL="220663" indent="-220663">
              <a:spcBef>
                <a:spcPts val="300"/>
              </a:spcBef>
            </a:pPr>
            <a:endParaRPr lang="en-GB" altLang="en-US" sz="1200" dirty="0">
              <a:latin typeface="Calibri" panose="020F0502020204030204" pitchFamily="34" charset="0"/>
            </a:endParaRPr>
          </a:p>
          <a:p>
            <a:pPr marL="220663" indent="-220663"/>
            <a:r>
              <a:rPr lang="en-GB" altLang="en-US" sz="1200" dirty="0">
                <a:latin typeface="Calibri" panose="020F0502020204030204" pitchFamily="34" charset="0"/>
              </a:rPr>
              <a:t>Before showing slide explain we use the NATO Phonetic Alphabet for spelling letters over the radio - for grid references etc.</a:t>
            </a:r>
          </a:p>
          <a:p>
            <a:pPr marL="220663" indent="0"/>
            <a:endParaRPr lang="en-GB" altLang="en-US" sz="1200" dirty="0">
              <a:latin typeface="Calibri" panose="020F0502020204030204" pitchFamily="34" charset="0"/>
            </a:endParaRPr>
          </a:p>
          <a:p>
            <a:pPr marL="0" indent="0"/>
            <a:r>
              <a:rPr lang="en-GB" altLang="en-US" sz="1200" dirty="0">
                <a:latin typeface="Calibri" panose="020F0502020204030204" pitchFamily="34" charset="0"/>
              </a:rPr>
              <a:t>This is the standard across professional services: armed forces, the police, medics, Festival Event Control etc. We want our stewards to come across in a professional manner that is easily recognised. Some of the words may seem a little old fashioned but were chosen to be distinct and not confused over radio waves.</a:t>
            </a:r>
          </a:p>
          <a:p>
            <a:pPr marL="220663" indent="-220663"/>
            <a:endParaRPr lang="en-GB" altLang="en-US" sz="1200" dirty="0">
              <a:latin typeface="Calibri" panose="020F0502020204030204" pitchFamily="34" charset="0"/>
            </a:endParaRPr>
          </a:p>
          <a:p>
            <a:pPr marL="220663" indent="-220663"/>
            <a:r>
              <a:rPr lang="en-GB" altLang="en-US" sz="1200" dirty="0">
                <a:latin typeface="Calibri" panose="020F0502020204030204" pitchFamily="34" charset="0"/>
              </a:rPr>
              <a:t>Take a quick look and see if you can remember just a few. You will be asked again later. But don’t worry, it’ll be in your handbook on site. </a:t>
            </a:r>
          </a:p>
          <a:p>
            <a:endParaRPr lang="en-GB" dirty="0"/>
          </a:p>
          <a:p>
            <a:r>
              <a:rPr lang="en-GB" b="1" dirty="0">
                <a:solidFill>
                  <a:srgbClr val="FF0000"/>
                </a:solidFill>
              </a:rPr>
              <a:t>Stop sharing slides now</a:t>
            </a:r>
          </a:p>
        </p:txBody>
      </p:sp>
      <p:sp>
        <p:nvSpPr>
          <p:cNvPr id="4" name="Slide Number Placeholder 3"/>
          <p:cNvSpPr>
            <a:spLocks noGrp="1"/>
          </p:cNvSpPr>
          <p:nvPr>
            <p:ph type="sldNum" sz="quarter" idx="10"/>
          </p:nvPr>
        </p:nvSpPr>
        <p:spPr/>
        <p:txBody>
          <a:bodyPr/>
          <a:lstStyle/>
          <a:p>
            <a:fld id="{A4621436-5774-462C-91E1-DA676149C134}" type="slidenum">
              <a:rPr lang="en-GB" smtClean="0"/>
              <a:t>25</a:t>
            </a:fld>
            <a:endParaRPr lang="en-GB" dirty="0"/>
          </a:p>
        </p:txBody>
      </p:sp>
    </p:spTree>
    <p:extLst>
      <p:ext uri="{BB962C8B-B14F-4D97-AF65-F5344CB8AC3E}">
        <p14:creationId xmlns:p14="http://schemas.microsoft.com/office/powerpoint/2010/main" val="4378189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4621436-5774-462C-91E1-DA676149C134}" type="slidenum">
              <a:rPr lang="en-GB" smtClean="0"/>
              <a:t>26</a:t>
            </a:fld>
            <a:endParaRPr lang="en-GB" dirty="0"/>
          </a:p>
        </p:txBody>
      </p:sp>
    </p:spTree>
    <p:extLst>
      <p:ext uri="{BB962C8B-B14F-4D97-AF65-F5344CB8AC3E}">
        <p14:creationId xmlns:p14="http://schemas.microsoft.com/office/powerpoint/2010/main" val="8850981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300"/>
              </a:spcBef>
            </a:pPr>
            <a:r>
              <a:rPr lang="en-GB" altLang="en-US" sz="1200" b="1" dirty="0">
                <a:latin typeface="Calibri" panose="020F0502020204030204" pitchFamily="34" charset="0"/>
              </a:rPr>
              <a:t>Topic: Staying Safe</a:t>
            </a:r>
          </a:p>
          <a:p>
            <a:pPr>
              <a:lnSpc>
                <a:spcPct val="90000"/>
              </a:lnSpc>
              <a:spcBef>
                <a:spcPts val="300"/>
              </a:spcBef>
            </a:pPr>
            <a:r>
              <a:rPr lang="en-GB" altLang="en-US" sz="1200" b="1" dirty="0">
                <a:latin typeface="Calibri" panose="020F0502020204030204" pitchFamily="34" charset="0"/>
              </a:rPr>
              <a:t>Associated handouts/resources: None</a:t>
            </a:r>
            <a:endParaRPr lang="en-US" altLang="en-US" sz="1200" b="1" dirty="0">
              <a:latin typeface="Calibri" panose="020F0502020204030204" pitchFamily="34" charset="0"/>
            </a:endParaRPr>
          </a:p>
          <a:p>
            <a:pPr>
              <a:lnSpc>
                <a:spcPct val="90000"/>
              </a:lnSpc>
              <a:spcBef>
                <a:spcPct val="0"/>
              </a:spcBef>
            </a:pPr>
            <a:r>
              <a:rPr lang="en-GB" altLang="en-US" sz="1200" b="1" u="sng" dirty="0">
                <a:latin typeface="Calibri" panose="020F0502020204030204" pitchFamily="34" charset="0"/>
              </a:rPr>
              <a:t>Facilitator Notes: </a:t>
            </a:r>
          </a:p>
          <a:p>
            <a:pPr>
              <a:lnSpc>
                <a:spcPct val="90000"/>
              </a:lnSpc>
              <a:spcBef>
                <a:spcPct val="0"/>
              </a:spcBef>
            </a:pPr>
            <a:endParaRPr lang="en-GB" altLang="en-US" sz="1200" b="1" u="sng" dirty="0">
              <a:latin typeface="Calibri" panose="020F0502020204030204" pitchFamily="34" charset="0"/>
            </a:endParaRPr>
          </a:p>
          <a:p>
            <a:pPr>
              <a:lnSpc>
                <a:spcPct val="90000"/>
              </a:lnSpc>
              <a:spcBef>
                <a:spcPct val="0"/>
              </a:spcBef>
            </a:pPr>
            <a:r>
              <a:rPr lang="en-GB" altLang="en-US" sz="1200" b="0" u="none" dirty="0">
                <a:latin typeface="Calibri" panose="020F0502020204030204" pitchFamily="34" charset="0"/>
              </a:rPr>
              <a:t>Be aware that festival environments are not immune to crime or deviant behaviour.  Some of the hazards and issues you may encounter include</a:t>
            </a:r>
          </a:p>
          <a:p>
            <a:pPr>
              <a:lnSpc>
                <a:spcPct val="90000"/>
              </a:lnSpc>
              <a:spcBef>
                <a:spcPct val="0"/>
              </a:spcBef>
            </a:pPr>
            <a:endParaRPr lang="en-GB" altLang="en-US" sz="1200" b="0" u="none" dirty="0">
              <a:latin typeface="Calibri" panose="020F0502020204030204" pitchFamily="34" charset="0"/>
            </a:endParaRPr>
          </a:p>
          <a:p>
            <a:pPr marL="285750" indent="-285750">
              <a:buFont typeface="Arial" panose="020B0604020202020204" pitchFamily="34" charset="0"/>
              <a:buChar char="•"/>
            </a:pPr>
            <a:r>
              <a:rPr lang="en-GB" altLang="en-US" sz="1200" dirty="0"/>
              <a:t>Noise (whilst you’re working)</a:t>
            </a:r>
          </a:p>
          <a:p>
            <a:pPr marL="285750" indent="-285750">
              <a:buFont typeface="Arial" panose="020B0604020202020204" pitchFamily="34" charset="0"/>
              <a:buChar char="•"/>
            </a:pPr>
            <a:r>
              <a:rPr lang="en-GB" altLang="en-US" sz="1200" dirty="0"/>
              <a:t>General site hazards</a:t>
            </a:r>
          </a:p>
          <a:p>
            <a:pPr marL="285750" indent="-285750">
              <a:buFont typeface="Arial" panose="020B0604020202020204" pitchFamily="34" charset="0"/>
              <a:buChar char="•"/>
            </a:pPr>
            <a:r>
              <a:rPr lang="en-GB" altLang="en-US" sz="1200" dirty="0"/>
              <a:t>Crowd Safety</a:t>
            </a:r>
          </a:p>
          <a:p>
            <a:pPr marL="285750" indent="-285750">
              <a:buFont typeface="Arial" panose="020B0604020202020204" pitchFamily="34" charset="0"/>
              <a:buChar char="•"/>
            </a:pPr>
            <a:r>
              <a:rPr lang="en-GB" altLang="en-US" sz="1200" dirty="0"/>
              <a:t>Theft </a:t>
            </a:r>
          </a:p>
          <a:p>
            <a:pPr marL="285750" indent="-285750">
              <a:buFont typeface="Arial" panose="020B0604020202020204" pitchFamily="34" charset="0"/>
              <a:buChar char="•"/>
            </a:pPr>
            <a:r>
              <a:rPr lang="en-GB" altLang="en-US" sz="1200" dirty="0"/>
              <a:t>Sexual assault </a:t>
            </a:r>
          </a:p>
          <a:p>
            <a:pPr marL="285750" indent="-285750">
              <a:buFont typeface="Arial" panose="020B0604020202020204" pitchFamily="34" charset="0"/>
              <a:buChar char="•"/>
            </a:pPr>
            <a:r>
              <a:rPr lang="en-GB" altLang="en-US" sz="1200" dirty="0"/>
              <a:t>Drugs</a:t>
            </a:r>
          </a:p>
          <a:p>
            <a:pPr marL="285750" indent="-285750">
              <a:buFont typeface="Arial" panose="020B0604020202020204" pitchFamily="34" charset="0"/>
              <a:buChar char="•"/>
            </a:pPr>
            <a:r>
              <a:rPr lang="en-GB" altLang="en-US" sz="1200" dirty="0"/>
              <a:t>Aggression </a:t>
            </a:r>
          </a:p>
          <a:p>
            <a:pPr marL="285750" indent="-285750">
              <a:buFont typeface="Arial" panose="020B0604020202020204" pitchFamily="34" charset="0"/>
              <a:buChar char="•"/>
            </a:pPr>
            <a:r>
              <a:rPr lang="en-GB" altLang="en-US" sz="1200" dirty="0"/>
              <a:t>Fires</a:t>
            </a:r>
          </a:p>
          <a:p>
            <a:pPr marL="285750" indent="-285750">
              <a:buFont typeface="Arial" panose="020B0604020202020204" pitchFamily="34" charset="0"/>
              <a:buChar char="•"/>
            </a:pPr>
            <a:r>
              <a:rPr lang="en-GB" altLang="en-US" sz="1200" dirty="0"/>
              <a:t>Hazardous Substances</a:t>
            </a:r>
          </a:p>
          <a:p>
            <a:pPr marL="285750" indent="-285750">
              <a:buFont typeface="Arial" panose="020B0604020202020204" pitchFamily="34" charset="0"/>
              <a:buChar char="•"/>
            </a:pPr>
            <a:r>
              <a:rPr lang="en-GB" altLang="en-US" sz="1200" dirty="0"/>
              <a:t>Weather </a:t>
            </a:r>
          </a:p>
          <a:p>
            <a:pPr>
              <a:lnSpc>
                <a:spcPct val="90000"/>
              </a:lnSpc>
              <a:spcBef>
                <a:spcPct val="0"/>
              </a:spcBef>
            </a:pPr>
            <a:endParaRPr lang="en-GB" altLang="en-US" sz="1200" b="0" u="none" dirty="0">
              <a:latin typeface="Calibri" panose="020F0502020204030204" pitchFamily="34" charset="0"/>
            </a:endParaRPr>
          </a:p>
          <a:p>
            <a:pPr>
              <a:lnSpc>
                <a:spcPct val="90000"/>
              </a:lnSpc>
              <a:spcBef>
                <a:spcPct val="0"/>
              </a:spcBef>
            </a:pPr>
            <a:r>
              <a:rPr lang="en-GB" altLang="en-US" sz="1200" b="0" u="none" dirty="0">
                <a:latin typeface="Calibri" panose="020F0502020204030204" pitchFamily="34" charset="0"/>
              </a:rPr>
              <a:t>We’re going to explore some of these issues in a little more detail</a:t>
            </a:r>
          </a:p>
        </p:txBody>
      </p:sp>
      <p:sp>
        <p:nvSpPr>
          <p:cNvPr id="4" name="Slide Number Placeholder 3"/>
          <p:cNvSpPr>
            <a:spLocks noGrp="1"/>
          </p:cNvSpPr>
          <p:nvPr>
            <p:ph type="sldNum" sz="quarter" idx="10"/>
          </p:nvPr>
        </p:nvSpPr>
        <p:spPr/>
        <p:txBody>
          <a:bodyPr/>
          <a:lstStyle/>
          <a:p>
            <a:fld id="{A4621436-5774-462C-91E1-DA676149C134}" type="slidenum">
              <a:rPr lang="en-GB" smtClean="0"/>
              <a:t>27</a:t>
            </a:fld>
            <a:endParaRPr lang="en-GB" dirty="0"/>
          </a:p>
        </p:txBody>
      </p:sp>
    </p:spTree>
    <p:extLst>
      <p:ext uri="{BB962C8B-B14F-4D97-AF65-F5344CB8AC3E}">
        <p14:creationId xmlns:p14="http://schemas.microsoft.com/office/powerpoint/2010/main" val="17410703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sz="1050" b="1" dirty="0">
                <a:latin typeface="Calibri" pitchFamily="34" charset="0"/>
              </a:rPr>
              <a:t>Topic: Noise at Work</a:t>
            </a:r>
          </a:p>
          <a:p>
            <a:pPr>
              <a:spcBef>
                <a:spcPts val="300"/>
              </a:spcBef>
              <a:defRPr/>
            </a:pPr>
            <a:r>
              <a:rPr lang="en-GB" altLang="en-US" sz="1050" b="1" dirty="0">
                <a:latin typeface="Calibri" pitchFamily="34" charset="0"/>
              </a:rPr>
              <a:t>Associated handouts/resources: </a:t>
            </a:r>
            <a:r>
              <a:rPr lang="en-US" altLang="en-US" sz="1050" b="1" dirty="0">
                <a:latin typeface="Calibri" pitchFamily="34" charset="0"/>
              </a:rPr>
              <a:t>Earplugs if available</a:t>
            </a:r>
          </a:p>
          <a:p>
            <a:pPr>
              <a:spcBef>
                <a:spcPts val="300"/>
              </a:spcBef>
              <a:defRPr/>
            </a:pPr>
            <a:r>
              <a:rPr lang="en-GB" altLang="en-US" sz="1050" b="1" u="sng" dirty="0">
                <a:latin typeface="Calibri" pitchFamily="34" charset="0"/>
              </a:rPr>
              <a:t>Facilitator Notes:</a:t>
            </a:r>
          </a:p>
          <a:p>
            <a:pPr>
              <a:spcBef>
                <a:spcPts val="300"/>
              </a:spcBef>
              <a:defRPr/>
            </a:pPr>
            <a:endParaRPr lang="en-GB" altLang="en-US" sz="1050" b="1" u="sng" dirty="0">
              <a:latin typeface="Calibri" pitchFamily="34" charset="0"/>
            </a:endParaRPr>
          </a:p>
          <a:p>
            <a:pPr>
              <a:spcBef>
                <a:spcPts val="300"/>
              </a:spcBef>
              <a:defRPr/>
            </a:pPr>
            <a:r>
              <a:rPr lang="en-GB" altLang="en-US" sz="1050" dirty="0">
                <a:latin typeface="Calibri" pitchFamily="34" charset="0"/>
              </a:rPr>
              <a:t>Hearing damage:</a:t>
            </a:r>
          </a:p>
          <a:p>
            <a:pPr marL="171450" indent="-171450">
              <a:spcBef>
                <a:spcPts val="300"/>
              </a:spcBef>
              <a:buFont typeface="Arial" panose="020B0604020202020204" pitchFamily="34" charset="0"/>
              <a:buChar char="•"/>
              <a:defRPr/>
            </a:pPr>
            <a:r>
              <a:rPr lang="en-GB" altLang="en-US" sz="1050" dirty="0">
                <a:latin typeface="Calibri" pitchFamily="34" charset="0"/>
              </a:rPr>
              <a:t>can happen very quickly</a:t>
            </a:r>
          </a:p>
          <a:p>
            <a:pPr marL="171450" indent="-171450">
              <a:spcBef>
                <a:spcPts val="300"/>
              </a:spcBef>
              <a:buFont typeface="Arial" panose="020B0604020202020204" pitchFamily="34" charset="0"/>
              <a:buChar char="•"/>
              <a:defRPr/>
            </a:pPr>
            <a:r>
              <a:rPr lang="en-GB" altLang="en-US" sz="1050" dirty="0">
                <a:latin typeface="Calibri" pitchFamily="34" charset="0"/>
              </a:rPr>
              <a:t>is permanent and irreversible</a:t>
            </a:r>
          </a:p>
          <a:p>
            <a:pPr marL="171450" indent="-171450">
              <a:spcBef>
                <a:spcPts val="300"/>
              </a:spcBef>
              <a:buFont typeface="Arial" panose="020B0604020202020204" pitchFamily="34" charset="0"/>
              <a:buChar char="•"/>
              <a:defRPr/>
            </a:pPr>
            <a:r>
              <a:rPr lang="en-GB" altLang="en-US" sz="1050" dirty="0">
                <a:latin typeface="Calibri" pitchFamily="34" charset="0"/>
              </a:rPr>
              <a:t>causes stress, pain and irritation</a:t>
            </a:r>
          </a:p>
          <a:p>
            <a:pPr marL="171450" indent="-171450">
              <a:spcBef>
                <a:spcPts val="300"/>
              </a:spcBef>
              <a:buFont typeface="Arial" panose="020B0604020202020204" pitchFamily="34" charset="0"/>
              <a:buChar char="•"/>
              <a:defRPr/>
            </a:pPr>
            <a:r>
              <a:rPr lang="en-GB" altLang="en-US" sz="1050" dirty="0">
                <a:latin typeface="Calibri" pitchFamily="34" charset="0"/>
              </a:rPr>
              <a:t>may affect your ability to work</a:t>
            </a:r>
          </a:p>
          <a:p>
            <a:pPr marL="171450" indent="-171450">
              <a:spcBef>
                <a:spcPts val="300"/>
              </a:spcBef>
              <a:buFont typeface="Arial" panose="020B0604020202020204" pitchFamily="34" charset="0"/>
              <a:buChar char="•"/>
              <a:defRPr/>
            </a:pPr>
            <a:endParaRPr lang="en-GB" altLang="en-US" sz="1050" dirty="0">
              <a:latin typeface="Calibri" pitchFamily="34" charset="0"/>
            </a:endParaRP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GB" altLang="en-US" sz="1050" kern="0" dirty="0"/>
              <a:t>Keep your time in high-noise areas as short a</a:t>
            </a:r>
            <a:r>
              <a:rPr lang="en-US" altLang="en-US" sz="1050" kern="0" dirty="0"/>
              <a:t>s</a:t>
            </a:r>
            <a:r>
              <a:rPr lang="en-GB" altLang="en-US" sz="1050" kern="0" dirty="0"/>
              <a:t> practical</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GB" altLang="en-US" sz="1050" kern="0" dirty="0"/>
              <a:t>don’t stand close to speakers</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GB" altLang="en-US" sz="1050" kern="0" dirty="0"/>
              <a:t>take breaks in a quiet area</a:t>
            </a:r>
            <a:endParaRPr lang="en-GB" altLang="en-US" sz="1050" b="1" u="sng" kern="0" dirty="0"/>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GB" altLang="en-US" sz="1050" kern="0" dirty="0"/>
              <a:t>use supplied hearing protection– it is mandatory</a:t>
            </a:r>
            <a:endParaRPr lang="en-GB" altLang="en-US" sz="1050" dirty="0"/>
          </a:p>
          <a:p>
            <a:pPr>
              <a:spcBef>
                <a:spcPts val="300"/>
              </a:spcBef>
              <a:defRPr/>
            </a:pPr>
            <a:endParaRPr lang="en-GB" altLang="en-US" sz="1050" dirty="0">
              <a:latin typeface="Calibri" pitchFamily="34" charset="0"/>
            </a:endParaRPr>
          </a:p>
          <a:p>
            <a:pPr>
              <a:spcBef>
                <a:spcPts val="300"/>
              </a:spcBef>
              <a:defRPr/>
            </a:pPr>
            <a:r>
              <a:rPr lang="en-GB" altLang="en-US" sz="1050" i="1" dirty="0">
                <a:latin typeface="Calibri" pitchFamily="34" charset="0"/>
              </a:rPr>
              <a:t>Please ensure the following is said</a:t>
            </a:r>
          </a:p>
          <a:p>
            <a:pPr>
              <a:spcBef>
                <a:spcPts val="300"/>
              </a:spcBef>
              <a:defRPr/>
            </a:pPr>
            <a:endParaRPr lang="en-GB" altLang="en-US" sz="1050" b="1" u="sng" dirty="0">
              <a:latin typeface="Calibri" pitchFamily="34" charset="0"/>
            </a:endParaRPr>
          </a:p>
          <a:p>
            <a:pPr marL="285750" indent="-285750">
              <a:buFont typeface="Arial" panose="020B0604020202020204" pitchFamily="34" charset="0"/>
              <a:buChar char="•"/>
              <a:defRPr/>
            </a:pPr>
            <a:r>
              <a:rPr lang="en-GB" altLang="en-US" sz="1200" dirty="0">
                <a:latin typeface="Calibri" pitchFamily="34" charset="0"/>
              </a:rPr>
              <a:t>Local councils and the HSE often carry out observations and pick up non-compliance, as will as some senior Festival managers</a:t>
            </a:r>
            <a:r>
              <a:rPr lang="en-GB" altLang="en-US" sz="1050" dirty="0">
                <a:latin typeface="Calibri" pitchFamily="34" charset="0"/>
              </a:rPr>
              <a:t>.</a:t>
            </a:r>
          </a:p>
          <a:p>
            <a:pPr marL="285750" indent="-285750" algn="l" defTabSz="914400" rtl="0" eaLnBrk="1" latinLnBrk="0" hangingPunct="1">
              <a:buFont typeface="Arial" panose="020B0604020202020204" pitchFamily="34" charset="0"/>
              <a:buChar char="•"/>
              <a:defRPr/>
            </a:pPr>
            <a:r>
              <a:rPr lang="en-GB" altLang="en-US" sz="1200" kern="1200" dirty="0">
                <a:solidFill>
                  <a:schemeClr val="tx1"/>
                </a:solidFill>
                <a:latin typeface="Calibri" pitchFamily="34" charset="0"/>
                <a:ea typeface="+mn-ea"/>
                <a:cs typeface="+mn-cs"/>
              </a:rPr>
              <a:t>It is MANDATORY for stewards to wear ear plugs in high noise areas and they will be provided by your supervisor or you will pick them up from the </a:t>
            </a:r>
            <a:r>
              <a:rPr lang="en-GB" altLang="en-US" sz="1200" kern="1200" dirty="0" err="1">
                <a:solidFill>
                  <a:schemeClr val="tx1"/>
                </a:solidFill>
                <a:latin typeface="Calibri" pitchFamily="34" charset="0"/>
                <a:ea typeface="+mn-ea"/>
                <a:cs typeface="+mn-cs"/>
              </a:rPr>
              <a:t>Oxbox</a:t>
            </a:r>
            <a:r>
              <a:rPr lang="en-GB" altLang="en-US" sz="1200" kern="1200" dirty="0">
                <a:solidFill>
                  <a:schemeClr val="tx1"/>
                </a:solidFill>
                <a:latin typeface="Calibri" pitchFamily="34" charset="0"/>
                <a:ea typeface="+mn-ea"/>
                <a:cs typeface="+mn-cs"/>
              </a:rPr>
              <a:t>. If you do not wear ear protection you will be stood down from your position.</a:t>
            </a:r>
          </a:p>
          <a:p>
            <a:pPr>
              <a:defRPr/>
            </a:pPr>
            <a:endParaRPr lang="en-GB" altLang="en-US" sz="1050" dirty="0">
              <a:latin typeface="Calibri" pitchFamily="34" charset="0"/>
            </a:endParaRPr>
          </a:p>
          <a:p>
            <a:pPr>
              <a:defRPr/>
            </a:pPr>
            <a:r>
              <a:rPr lang="en-GB" altLang="en-US" sz="1050" b="1" dirty="0">
                <a:solidFill>
                  <a:srgbClr val="FF0000"/>
                </a:solidFill>
                <a:latin typeface="Calibri" pitchFamily="34" charset="0"/>
              </a:rPr>
              <a:t>Share Slide </a:t>
            </a:r>
          </a:p>
          <a:p>
            <a:pPr>
              <a:defRPr/>
            </a:pPr>
            <a:endParaRPr lang="en-GB" altLang="en-US" sz="1050" dirty="0">
              <a:latin typeface="Calibri" pitchFamily="34" charset="0"/>
            </a:endParaRPr>
          </a:p>
          <a:p>
            <a:pPr>
              <a:defRPr/>
            </a:pPr>
            <a:r>
              <a:rPr lang="en-GB" altLang="en-US" sz="1050" dirty="0">
                <a:latin typeface="Calibri" pitchFamily="34" charset="0"/>
              </a:rPr>
              <a:t>Use the slide to highlight how to use foam earplugs.</a:t>
            </a:r>
          </a:p>
          <a:p>
            <a:pPr>
              <a:defRPr/>
            </a:pPr>
            <a:endParaRPr lang="en-GB" altLang="en-US" sz="1050" dirty="0">
              <a:latin typeface="Calibri" pitchFamily="34" charset="0"/>
            </a:endParaRPr>
          </a:p>
          <a:p>
            <a:pPr>
              <a:defRPr/>
            </a:pPr>
            <a:r>
              <a:rPr lang="en-GB" altLang="en-US" sz="1050" dirty="0">
                <a:latin typeface="Calibri" pitchFamily="34" charset="0"/>
              </a:rPr>
              <a:t>Highlight - Check the fit by placing your hands over your ears. If sounds are much more muffled with your hands in place, the earplug may not have sealed properly. Take the earplug out and try again.</a:t>
            </a:r>
          </a:p>
          <a:p>
            <a:pPr>
              <a:defRPr/>
            </a:pPr>
            <a:endParaRPr lang="en-GB" altLang="en-US" sz="1050" dirty="0">
              <a:latin typeface="Calibri" pitchFamily="34" charset="0"/>
            </a:endParaRPr>
          </a:p>
          <a:p>
            <a:pPr>
              <a:defRPr/>
            </a:pPr>
            <a:r>
              <a:rPr lang="en-GB" altLang="en-US" sz="1050" dirty="0">
                <a:latin typeface="Calibri" pitchFamily="34" charset="0"/>
              </a:rPr>
              <a:t>Please end by saying;  Remember, it is for your own protection above all.</a:t>
            </a:r>
          </a:p>
          <a:p>
            <a:pPr>
              <a:defRPr/>
            </a:pPr>
            <a:endParaRPr lang="en-GB" altLang="en-US" sz="1050" dirty="0">
              <a:latin typeface="Calibri" pitchFamily="34" charset="0"/>
            </a:endParaRPr>
          </a:p>
          <a:p>
            <a:pPr>
              <a:defRPr/>
            </a:pPr>
            <a:r>
              <a:rPr lang="en-GB" altLang="en-US" sz="1050" i="1" dirty="0">
                <a:latin typeface="Calibri" pitchFamily="34" charset="0"/>
              </a:rPr>
              <a:t>Image taken from https://</a:t>
            </a:r>
            <a:r>
              <a:rPr lang="en-GB" altLang="en-US" sz="1050" i="1" dirty="0" err="1">
                <a:latin typeface="Calibri" pitchFamily="34" charset="0"/>
              </a:rPr>
              <a:t>earplugstore.typepad.com</a:t>
            </a:r>
            <a:r>
              <a:rPr lang="en-GB" altLang="en-US" sz="1050" i="1" dirty="0">
                <a:latin typeface="Calibri" pitchFamily="34" charset="0"/>
              </a:rPr>
              <a:t>/</a:t>
            </a:r>
            <a:r>
              <a:rPr lang="en-GB" altLang="en-US" sz="1050" i="1" dirty="0" err="1">
                <a:latin typeface="Calibri" pitchFamily="34" charset="0"/>
              </a:rPr>
              <a:t>got_ears_get_informed</a:t>
            </a:r>
            <a:r>
              <a:rPr lang="en-GB" altLang="en-US" sz="1050" i="1" dirty="0">
                <a:latin typeface="Calibri" pitchFamily="34" charset="0"/>
              </a:rPr>
              <a:t>/2014/03/do-you-know-how-to-properly-insert-your-foam-ear-</a:t>
            </a:r>
            <a:r>
              <a:rPr lang="en-GB" altLang="en-US" sz="1050" i="1" dirty="0" err="1">
                <a:latin typeface="Calibri" pitchFamily="34" charset="0"/>
              </a:rPr>
              <a:t>plugs.html</a:t>
            </a:r>
            <a:endParaRPr lang="en-GB" altLang="en-US" sz="1050" i="1" dirty="0">
              <a:latin typeface="Calibri" pitchFamily="34" charset="0"/>
            </a:endParaRPr>
          </a:p>
        </p:txBody>
      </p:sp>
      <p:sp>
        <p:nvSpPr>
          <p:cNvPr id="4" name="Slide Number Placeholder 3"/>
          <p:cNvSpPr>
            <a:spLocks noGrp="1"/>
          </p:cNvSpPr>
          <p:nvPr>
            <p:ph type="sldNum" sz="quarter" idx="10"/>
          </p:nvPr>
        </p:nvSpPr>
        <p:spPr/>
        <p:txBody>
          <a:bodyPr/>
          <a:lstStyle/>
          <a:p>
            <a:fld id="{A4621436-5774-462C-91E1-DA676149C134}" type="slidenum">
              <a:rPr lang="en-GB" smtClean="0"/>
              <a:t>28</a:t>
            </a:fld>
            <a:endParaRPr lang="en-GB" dirty="0"/>
          </a:p>
        </p:txBody>
      </p:sp>
    </p:spTree>
    <p:extLst>
      <p:ext uri="{BB962C8B-B14F-4D97-AF65-F5344CB8AC3E}">
        <p14:creationId xmlns:p14="http://schemas.microsoft.com/office/powerpoint/2010/main" val="29457344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0663" indent="-220663">
              <a:spcBef>
                <a:spcPts val="300"/>
              </a:spcBef>
            </a:pPr>
            <a:r>
              <a:rPr lang="en-GB" altLang="en-US" sz="1000" b="1" dirty="0">
                <a:latin typeface="Calibri" panose="020F0502020204030204" pitchFamily="34" charset="0"/>
              </a:rPr>
              <a:t>Topic: Hazard Awareness</a:t>
            </a:r>
          </a:p>
          <a:p>
            <a:pPr marL="220663" indent="-220663">
              <a:spcBef>
                <a:spcPts val="300"/>
              </a:spcBef>
            </a:pPr>
            <a:r>
              <a:rPr lang="en-GB" altLang="en-US" sz="1000" b="1" dirty="0">
                <a:latin typeface="Calibri" panose="020F0502020204030204" pitchFamily="34" charset="0"/>
              </a:rPr>
              <a:t>Associated handouts/resources: </a:t>
            </a:r>
            <a:r>
              <a:rPr lang="en-US" altLang="en-US" sz="1000" b="1" dirty="0">
                <a:latin typeface="Calibri" panose="020F0502020204030204" pitchFamily="34" charset="0"/>
              </a:rPr>
              <a:t>none</a:t>
            </a:r>
          </a:p>
          <a:p>
            <a:pPr marL="220663" indent="-220663">
              <a:spcBef>
                <a:spcPts val="300"/>
              </a:spcBef>
            </a:pPr>
            <a:r>
              <a:rPr lang="en-GB" altLang="en-US" sz="1000" b="1" u="sng" dirty="0">
                <a:latin typeface="Calibri" panose="020F0502020204030204" pitchFamily="34" charset="0"/>
              </a:rPr>
              <a:t>Facilitator Notes: </a:t>
            </a:r>
          </a:p>
          <a:p>
            <a:pPr marL="220663" indent="-220663">
              <a:spcBef>
                <a:spcPts val="300"/>
              </a:spcBef>
            </a:pPr>
            <a:endParaRPr lang="en-GB" altLang="en-US" sz="1800" b="1" u="sng" dirty="0">
              <a:latin typeface="Calibri" panose="020F0502020204030204" pitchFamily="34" charset="0"/>
            </a:endParaRPr>
          </a:p>
          <a:p>
            <a:pPr marL="220663" indent="-220663">
              <a:spcBef>
                <a:spcPts val="300"/>
              </a:spcBef>
            </a:pPr>
            <a:r>
              <a:rPr lang="en-GB" altLang="en-US" sz="1800" b="1" u="sng" dirty="0">
                <a:solidFill>
                  <a:srgbClr val="FF0000"/>
                </a:solidFill>
                <a:latin typeface="Calibri" panose="020F0502020204030204" pitchFamily="34" charset="0"/>
              </a:rPr>
              <a:t>NB </a:t>
            </a:r>
            <a:r>
              <a:rPr lang="en-GB" altLang="en-US" sz="1800" b="1" dirty="0">
                <a:solidFill>
                  <a:srgbClr val="FF0000"/>
                </a:solidFill>
                <a:latin typeface="Calibri" panose="020F0502020204030204" pitchFamily="34" charset="0"/>
              </a:rPr>
              <a:t>You need to cover some examples of potential hazards but if time is short you don’t need to cover all of them.</a:t>
            </a:r>
            <a:endParaRPr lang="en-GB" altLang="en-US" sz="1800" b="1" u="sng" dirty="0">
              <a:solidFill>
                <a:srgbClr val="FF0000"/>
              </a:solidFill>
              <a:latin typeface="Calibri" panose="020F0502020204030204" pitchFamily="34" charset="0"/>
            </a:endParaRPr>
          </a:p>
          <a:p>
            <a:pPr marL="220663" indent="-220663">
              <a:spcBef>
                <a:spcPts val="300"/>
              </a:spcBef>
            </a:pPr>
            <a:endParaRPr lang="en-GB" altLang="en-US" b="1" dirty="0">
              <a:latin typeface="Calibri" panose="020F0502020204030204" pitchFamily="34" charset="0"/>
            </a:endParaRPr>
          </a:p>
          <a:p>
            <a:pPr marL="220663" indent="-220663">
              <a:spcBef>
                <a:spcPts val="300"/>
              </a:spcBef>
            </a:pPr>
            <a:r>
              <a:rPr lang="en-GB" altLang="en-US" b="1" dirty="0">
                <a:latin typeface="Calibri" panose="020F0502020204030204" pitchFamily="34" charset="0"/>
              </a:rPr>
              <a:t>Point out here that all stewards are responsible for hazard awareness and should report in anything even if they are off duty.  </a:t>
            </a:r>
          </a:p>
          <a:p>
            <a:pPr marL="0" indent="0">
              <a:buFontTx/>
              <a:buNone/>
            </a:pPr>
            <a:endParaRPr lang="en-GB" altLang="en-US" dirty="0">
              <a:latin typeface="Calibri" panose="020F0502020204030204" pitchFamily="34" charset="0"/>
            </a:endParaRPr>
          </a:p>
          <a:p>
            <a:pPr marL="0" indent="0">
              <a:buFontTx/>
              <a:buNone/>
            </a:pPr>
            <a:r>
              <a:rPr lang="en-GB" altLang="en-US" dirty="0">
                <a:latin typeface="Calibri" panose="020F0502020204030204" pitchFamily="34" charset="0"/>
              </a:rPr>
              <a:t>These photos illustrate some of the hazards on site that you may come across.</a:t>
            </a:r>
          </a:p>
          <a:p>
            <a:pPr marL="220663" indent="-220663"/>
            <a:endParaRPr lang="en-GB" altLang="en-US" dirty="0">
              <a:latin typeface="Calibri" panose="020F0502020204030204" pitchFamily="34" charset="0"/>
            </a:endParaRPr>
          </a:p>
          <a:p>
            <a:pPr marL="220663" indent="-220663">
              <a:buFont typeface="Arial" panose="020B0604020202020204" pitchFamily="34" charset="0"/>
              <a:buChar char="•"/>
            </a:pPr>
            <a:r>
              <a:rPr lang="en-US" altLang="en-US" dirty="0">
                <a:latin typeface="Calibri" panose="020F0502020204030204" pitchFamily="34" charset="0"/>
              </a:rPr>
              <a:t>Metal fence panel buried in mud – trip hazard,</a:t>
            </a:r>
            <a:r>
              <a:rPr lang="en-US" altLang="en-US" baseline="0" dirty="0">
                <a:latin typeface="Calibri" panose="020F0502020204030204" pitchFamily="34" charset="0"/>
              </a:rPr>
              <a:t> could damage ankle</a:t>
            </a:r>
            <a:endParaRPr lang="en-US" altLang="en-US" dirty="0">
              <a:latin typeface="Calibri" panose="020F0502020204030204" pitchFamily="34" charset="0"/>
            </a:endParaRPr>
          </a:p>
          <a:p>
            <a:pPr marL="220663" indent="-220663"/>
            <a:endParaRPr lang="en-US" altLang="en-US" sz="1000" dirty="0">
              <a:latin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fld id="{A4621436-5774-462C-91E1-DA676149C134}" type="slidenum">
              <a:rPr lang="en-GB" smtClean="0"/>
              <a:t>29</a:t>
            </a:fld>
            <a:endParaRPr lang="en-GB" dirty="0"/>
          </a:p>
        </p:txBody>
      </p:sp>
    </p:spTree>
    <p:extLst>
      <p:ext uri="{BB962C8B-B14F-4D97-AF65-F5344CB8AC3E}">
        <p14:creationId xmlns:p14="http://schemas.microsoft.com/office/powerpoint/2010/main" val="2676693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altLang="en-US" sz="1200" b="1" u="sng" dirty="0">
                <a:latin typeface="Calibri" pitchFamily="34" charset="0"/>
              </a:rPr>
              <a:t>Facilitator Notes:</a:t>
            </a:r>
          </a:p>
          <a:p>
            <a:pPr>
              <a:spcBef>
                <a:spcPct val="0"/>
              </a:spcBef>
              <a:defRPr/>
            </a:pPr>
            <a:endParaRPr lang="en-GB" altLang="en-US" sz="1200" b="1" dirty="0">
              <a:latin typeface="Calibri" pitchFamily="34" charset="0"/>
            </a:endParaRPr>
          </a:p>
          <a:p>
            <a:pPr>
              <a:spcBef>
                <a:spcPct val="0"/>
              </a:spcBef>
              <a:defRPr/>
            </a:pPr>
            <a:r>
              <a:rPr lang="en-GB" altLang="en-US" sz="1200" b="1" dirty="0">
                <a:latin typeface="Calibri" pitchFamily="34" charset="0"/>
              </a:rPr>
              <a:t>Topic: Event Outline</a:t>
            </a:r>
          </a:p>
          <a:p>
            <a:pPr>
              <a:lnSpc>
                <a:spcPct val="90000"/>
              </a:lnSpc>
              <a:defRPr/>
            </a:pPr>
            <a:r>
              <a:rPr lang="en-GB" altLang="en-US" sz="1200" b="1" dirty="0">
                <a:latin typeface="Calibri" pitchFamily="34" charset="0"/>
              </a:rPr>
              <a:t>Key Message: </a:t>
            </a:r>
            <a:r>
              <a:rPr lang="en-US" altLang="en-US" sz="1200" dirty="0">
                <a:latin typeface="Calibri" pitchFamily="34" charset="0"/>
              </a:rPr>
              <a:t>– </a:t>
            </a:r>
            <a:r>
              <a:rPr lang="en-US" altLang="en-US" sz="1200" b="1" dirty="0">
                <a:solidFill>
                  <a:srgbClr val="FF0000"/>
                </a:solidFill>
                <a:latin typeface="Calibri" pitchFamily="34" charset="0"/>
              </a:rPr>
              <a:t>We have high expectations of our stewards, we have delivered year on year, and want improvement year on year.</a:t>
            </a:r>
          </a:p>
          <a:p>
            <a:pPr>
              <a:spcBef>
                <a:spcPct val="0"/>
              </a:spcBef>
              <a:defRPr/>
            </a:pPr>
            <a:r>
              <a:rPr lang="en-GB" altLang="en-US" sz="1200" b="1" dirty="0">
                <a:latin typeface="Calibri" pitchFamily="34" charset="0"/>
              </a:rPr>
              <a:t>Associated handouts/resources: None</a:t>
            </a:r>
          </a:p>
          <a:p>
            <a:pPr marL="228600" indent="-228600">
              <a:buFontTx/>
              <a:buAutoNum type="arabicPeriod"/>
              <a:defRPr/>
            </a:pPr>
            <a:endParaRPr lang="en-US" altLang="en-US" sz="1200" dirty="0">
              <a:latin typeface="Calibri" pitchFamily="34" charset="0"/>
            </a:endParaRPr>
          </a:p>
          <a:p>
            <a:pPr marL="228600" indent="-228600">
              <a:buFontTx/>
              <a:buAutoNum type="arabicPeriod"/>
              <a:defRPr/>
            </a:pPr>
            <a:r>
              <a:rPr lang="en-US" altLang="en-US" sz="1200" dirty="0">
                <a:latin typeface="Calibri" pitchFamily="34" charset="0"/>
              </a:rPr>
              <a:t>Briefly e</a:t>
            </a:r>
            <a:r>
              <a:rPr lang="en-GB" altLang="en-US" sz="1200" dirty="0" err="1">
                <a:latin typeface="Calibri" pitchFamily="34" charset="0"/>
              </a:rPr>
              <a:t>xplain</a:t>
            </a:r>
            <a:r>
              <a:rPr lang="en-GB" altLang="en-US" sz="1200" dirty="0">
                <a:latin typeface="Calibri" pitchFamily="34" charset="0"/>
              </a:rPr>
              <a:t> structure of session, emphasis on equipping them with the essentials for being an effective steward – </a:t>
            </a:r>
          </a:p>
          <a:p>
            <a:pPr marL="228600" indent="-228600">
              <a:buFontTx/>
              <a:buAutoNum type="arabicPeriod"/>
              <a:defRPr/>
            </a:pPr>
            <a:r>
              <a:rPr lang="en-GB" altLang="en-US" sz="1200" b="1" dirty="0">
                <a:latin typeface="Calibri" pitchFamily="34" charset="0"/>
              </a:rPr>
              <a:t>Whilst also giving them useful life skills to take away – e.g. Reacting to a medical emergency</a:t>
            </a:r>
          </a:p>
          <a:p>
            <a:pPr>
              <a:defRPr/>
            </a:pPr>
            <a:r>
              <a:rPr lang="en-US" altLang="en-US" sz="1200" dirty="0">
                <a:latin typeface="Calibri" pitchFamily="34" charset="0"/>
              </a:rPr>
              <a:t>3. The </a:t>
            </a:r>
            <a:r>
              <a:rPr lang="en-GB" altLang="en-US" sz="1200" dirty="0">
                <a:latin typeface="Calibri" pitchFamily="34" charset="0"/>
              </a:rPr>
              <a:t>key things they must know / should know /could know </a:t>
            </a:r>
          </a:p>
          <a:p>
            <a:pPr>
              <a:defRPr/>
            </a:pPr>
            <a:r>
              <a:rPr lang="en-GB" altLang="en-US" sz="1200" dirty="0">
                <a:latin typeface="Calibri" pitchFamily="34" charset="0"/>
              </a:rPr>
              <a:t>4. Will always be learning something new</a:t>
            </a:r>
          </a:p>
        </p:txBody>
      </p:sp>
      <p:sp>
        <p:nvSpPr>
          <p:cNvPr id="4" name="Slide Number Placeholder 3"/>
          <p:cNvSpPr>
            <a:spLocks noGrp="1"/>
          </p:cNvSpPr>
          <p:nvPr>
            <p:ph type="sldNum" sz="quarter" idx="10"/>
          </p:nvPr>
        </p:nvSpPr>
        <p:spPr/>
        <p:txBody>
          <a:bodyPr/>
          <a:lstStyle/>
          <a:p>
            <a:fld id="{A4621436-5774-462C-91E1-DA676149C134}" type="slidenum">
              <a:rPr lang="en-GB" smtClean="0"/>
              <a:t>3</a:t>
            </a:fld>
            <a:endParaRPr lang="en-GB" dirty="0"/>
          </a:p>
        </p:txBody>
      </p:sp>
    </p:spTree>
    <p:extLst>
      <p:ext uri="{BB962C8B-B14F-4D97-AF65-F5344CB8AC3E}">
        <p14:creationId xmlns:p14="http://schemas.microsoft.com/office/powerpoint/2010/main" val="22772783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0663" indent="-220663">
              <a:spcBef>
                <a:spcPts val="300"/>
              </a:spcBef>
            </a:pPr>
            <a:r>
              <a:rPr lang="en-GB" altLang="en-US" sz="1050" b="1" dirty="0">
                <a:latin typeface="Calibri" panose="020F0502020204030204" pitchFamily="34" charset="0"/>
              </a:rPr>
              <a:t>Topic: Hazard Awareness</a:t>
            </a:r>
          </a:p>
          <a:p>
            <a:pPr marL="220663" indent="-220663">
              <a:spcBef>
                <a:spcPts val="300"/>
              </a:spcBef>
            </a:pPr>
            <a:r>
              <a:rPr lang="en-GB" altLang="en-US" sz="1050" b="1" dirty="0">
                <a:latin typeface="Calibri" panose="020F0502020204030204" pitchFamily="34" charset="0"/>
              </a:rPr>
              <a:t>Associated handouts/resources: </a:t>
            </a:r>
            <a:r>
              <a:rPr lang="en-US" altLang="en-US" sz="1050" b="1" dirty="0">
                <a:latin typeface="Calibri" panose="020F0502020204030204" pitchFamily="34" charset="0"/>
              </a:rPr>
              <a:t>none</a:t>
            </a:r>
          </a:p>
          <a:p>
            <a:pPr marL="220663" indent="-220663">
              <a:spcBef>
                <a:spcPts val="300"/>
              </a:spcBef>
            </a:pPr>
            <a:r>
              <a:rPr lang="en-GB" altLang="en-US" sz="1050" b="1" u="sng" dirty="0">
                <a:latin typeface="Calibri" panose="020F0502020204030204" pitchFamily="34" charset="0"/>
              </a:rPr>
              <a:t>Facilitator Notes: </a:t>
            </a:r>
          </a:p>
          <a:p>
            <a:endParaRPr lang="en-GB" altLang="en-US" sz="1200" dirty="0">
              <a:latin typeface="Calibri" panose="020F0502020204030204" pitchFamily="34" charset="0"/>
            </a:endParaRPr>
          </a:p>
          <a:p>
            <a:pPr marL="171450" indent="-171450">
              <a:buFont typeface="Arial" panose="020B0604020202020204" pitchFamily="34" charset="0"/>
              <a:buChar char="•"/>
            </a:pPr>
            <a:r>
              <a:rPr lang="en-GB" altLang="en-US" sz="1200" dirty="0">
                <a:latin typeface="Calibri" panose="020F0502020204030204" pitchFamily="34" charset="0"/>
              </a:rPr>
              <a:t>Broken or badly raised trackway – trip and slip hazard, also a large vehicle could potentially propel the loose sheet into people</a:t>
            </a:r>
          </a:p>
        </p:txBody>
      </p:sp>
      <p:sp>
        <p:nvSpPr>
          <p:cNvPr id="4" name="Slide Number Placeholder 3"/>
          <p:cNvSpPr>
            <a:spLocks noGrp="1"/>
          </p:cNvSpPr>
          <p:nvPr>
            <p:ph type="sldNum" sz="quarter" idx="10"/>
          </p:nvPr>
        </p:nvSpPr>
        <p:spPr/>
        <p:txBody>
          <a:bodyPr/>
          <a:lstStyle/>
          <a:p>
            <a:fld id="{A4621436-5774-462C-91E1-DA676149C134}" type="slidenum">
              <a:rPr lang="en-GB" smtClean="0"/>
              <a:t>30</a:t>
            </a:fld>
            <a:endParaRPr lang="en-GB" dirty="0"/>
          </a:p>
        </p:txBody>
      </p:sp>
    </p:spTree>
    <p:extLst>
      <p:ext uri="{BB962C8B-B14F-4D97-AF65-F5344CB8AC3E}">
        <p14:creationId xmlns:p14="http://schemas.microsoft.com/office/powerpoint/2010/main" val="24826040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0663" indent="-220663">
              <a:spcBef>
                <a:spcPts val="300"/>
              </a:spcBef>
            </a:pPr>
            <a:r>
              <a:rPr lang="en-GB" altLang="en-US" sz="1200" b="1" dirty="0">
                <a:latin typeface="Calibri" panose="020F0502020204030204" pitchFamily="34" charset="0"/>
              </a:rPr>
              <a:t>Topic: Hazard Awareness</a:t>
            </a:r>
          </a:p>
          <a:p>
            <a:pPr marL="220663" indent="-220663">
              <a:spcBef>
                <a:spcPts val="300"/>
              </a:spcBef>
            </a:pPr>
            <a:r>
              <a:rPr lang="en-GB" altLang="en-US" sz="1200" b="1" dirty="0">
                <a:latin typeface="Calibri" panose="020F0502020204030204" pitchFamily="34" charset="0"/>
              </a:rPr>
              <a:t>Associated handouts/resources: </a:t>
            </a:r>
            <a:r>
              <a:rPr lang="en-US" altLang="en-US" sz="1200" b="1" dirty="0">
                <a:latin typeface="Calibri" panose="020F0502020204030204" pitchFamily="34" charset="0"/>
              </a:rPr>
              <a:t>none</a:t>
            </a:r>
          </a:p>
          <a:p>
            <a:pPr marL="220663" indent="-220663">
              <a:spcBef>
                <a:spcPts val="300"/>
              </a:spcBef>
            </a:pPr>
            <a:r>
              <a:rPr lang="en-GB" altLang="en-US" sz="1200" b="1" u="sng" dirty="0">
                <a:latin typeface="Calibri" panose="020F0502020204030204" pitchFamily="34" charset="0"/>
              </a:rPr>
              <a:t>Facilitator Notes: </a:t>
            </a:r>
          </a:p>
          <a:p>
            <a:endParaRPr lang="en-GB" altLang="en-US" sz="1200" dirty="0">
              <a:latin typeface="Calibri" panose="020F0502020204030204" pitchFamily="34" charset="0"/>
            </a:endParaRPr>
          </a:p>
          <a:p>
            <a:pPr marL="171450" indent="-171450">
              <a:buFont typeface="Arial" panose="020B0604020202020204" pitchFamily="34" charset="0"/>
              <a:buChar char="•"/>
            </a:pPr>
            <a:r>
              <a:rPr lang="en-GB" altLang="en-US" sz="1200" dirty="0">
                <a:latin typeface="Calibri" panose="020F0502020204030204" pitchFamily="34" charset="0"/>
              </a:rPr>
              <a:t>Unprotected ditch or bridge edges – easy top fall off the side particularly </a:t>
            </a:r>
            <a:r>
              <a:rPr lang="en-US" altLang="en-US" sz="1200" dirty="0">
                <a:latin typeface="Calibri" panose="020F0502020204030204" pitchFamily="34" charset="0"/>
              </a:rPr>
              <a:t>when dark</a:t>
            </a:r>
            <a:endParaRPr lang="en-GB" altLang="en-US" sz="1200" dirty="0">
              <a:latin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fld id="{A4621436-5774-462C-91E1-DA676149C134}" type="slidenum">
              <a:rPr lang="en-GB" smtClean="0"/>
              <a:t>31</a:t>
            </a:fld>
            <a:endParaRPr lang="en-GB" dirty="0"/>
          </a:p>
        </p:txBody>
      </p:sp>
    </p:spTree>
    <p:extLst>
      <p:ext uri="{BB962C8B-B14F-4D97-AF65-F5344CB8AC3E}">
        <p14:creationId xmlns:p14="http://schemas.microsoft.com/office/powerpoint/2010/main" val="9178822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0663" indent="-220663">
              <a:spcBef>
                <a:spcPts val="300"/>
              </a:spcBef>
            </a:pPr>
            <a:r>
              <a:rPr lang="en-GB" altLang="en-US" sz="1200" b="1" dirty="0">
                <a:latin typeface="Calibri" panose="020F0502020204030204" pitchFamily="34" charset="0"/>
              </a:rPr>
              <a:t>Topic: Hazard Awareness</a:t>
            </a:r>
          </a:p>
          <a:p>
            <a:pPr marL="220663" indent="-220663">
              <a:spcBef>
                <a:spcPts val="300"/>
              </a:spcBef>
            </a:pPr>
            <a:r>
              <a:rPr lang="en-GB" altLang="en-US" sz="1200" b="1" dirty="0">
                <a:latin typeface="Calibri" panose="020F0502020204030204" pitchFamily="34" charset="0"/>
              </a:rPr>
              <a:t>Associated handouts/resources: </a:t>
            </a:r>
            <a:r>
              <a:rPr lang="en-US" altLang="en-US" sz="1200" b="1" dirty="0">
                <a:latin typeface="Calibri" panose="020F0502020204030204" pitchFamily="34" charset="0"/>
              </a:rPr>
              <a:t>none</a:t>
            </a:r>
          </a:p>
          <a:p>
            <a:pPr marL="220663" indent="-220663">
              <a:spcBef>
                <a:spcPts val="300"/>
              </a:spcBef>
            </a:pPr>
            <a:r>
              <a:rPr lang="en-GB" altLang="en-US" sz="1200" b="1" u="sng" dirty="0">
                <a:latin typeface="Calibri" panose="020F0502020204030204" pitchFamily="34" charset="0"/>
              </a:rPr>
              <a:t>Facilitator Notes: </a:t>
            </a:r>
          </a:p>
          <a:p>
            <a:pPr marL="220663" indent="-220663"/>
            <a:endParaRPr lang="en-GB" altLang="en-US" sz="1200" dirty="0">
              <a:latin typeface="Calibri" panose="020F0502020204030204" pitchFamily="34" charset="0"/>
            </a:endParaRPr>
          </a:p>
          <a:p>
            <a:pPr marL="220663" indent="-220663">
              <a:buFont typeface="Arial" panose="020B0604020202020204" pitchFamily="34" charset="0"/>
              <a:buChar char="•"/>
            </a:pPr>
            <a:r>
              <a:rPr lang="en-GB" altLang="en-US" sz="1200" dirty="0">
                <a:latin typeface="Calibri" panose="020F0502020204030204" pitchFamily="34" charset="0"/>
              </a:rPr>
              <a:t>Major potholes (anything bigger than a foot across and 4 inches deep)</a:t>
            </a:r>
          </a:p>
          <a:p>
            <a:pPr marL="220663" indent="-220663">
              <a:buFont typeface="Arial" panose="020B0604020202020204" pitchFamily="34" charset="0"/>
              <a:buChar char="•"/>
            </a:pPr>
            <a:r>
              <a:rPr lang="en-GB" altLang="en-US" sz="1200" dirty="0">
                <a:latin typeface="Calibri" panose="020F0502020204030204" pitchFamily="34" charset="0"/>
              </a:rPr>
              <a:t>Damaged/ineffective fencing – close it</a:t>
            </a:r>
            <a:r>
              <a:rPr lang="en-US" altLang="en-US" sz="1200" dirty="0">
                <a:latin typeface="Calibri" panose="020F0502020204030204" pitchFamily="34" charset="0"/>
              </a:rPr>
              <a:t>. A child could squeeze through</a:t>
            </a:r>
            <a:endParaRPr lang="en-GB" dirty="0"/>
          </a:p>
        </p:txBody>
      </p:sp>
      <p:sp>
        <p:nvSpPr>
          <p:cNvPr id="4" name="Slide Number Placeholder 3"/>
          <p:cNvSpPr>
            <a:spLocks noGrp="1"/>
          </p:cNvSpPr>
          <p:nvPr>
            <p:ph type="sldNum" sz="quarter" idx="10"/>
          </p:nvPr>
        </p:nvSpPr>
        <p:spPr/>
        <p:txBody>
          <a:bodyPr/>
          <a:lstStyle/>
          <a:p>
            <a:fld id="{A4621436-5774-462C-91E1-DA676149C134}" type="slidenum">
              <a:rPr lang="en-GB" smtClean="0"/>
              <a:t>32</a:t>
            </a:fld>
            <a:endParaRPr lang="en-GB" dirty="0"/>
          </a:p>
        </p:txBody>
      </p:sp>
    </p:spTree>
    <p:extLst>
      <p:ext uri="{BB962C8B-B14F-4D97-AF65-F5344CB8AC3E}">
        <p14:creationId xmlns:p14="http://schemas.microsoft.com/office/powerpoint/2010/main" val="8222250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0663" indent="-220663">
              <a:spcBef>
                <a:spcPts val="300"/>
              </a:spcBef>
            </a:pPr>
            <a:r>
              <a:rPr lang="en-GB" altLang="en-US" sz="1200" b="1" dirty="0">
                <a:latin typeface="Calibri" panose="020F0502020204030204" pitchFamily="34" charset="0"/>
              </a:rPr>
              <a:t>Topic: Hazard Awareness</a:t>
            </a:r>
          </a:p>
          <a:p>
            <a:pPr marL="220663" indent="-220663">
              <a:spcBef>
                <a:spcPts val="300"/>
              </a:spcBef>
            </a:pPr>
            <a:r>
              <a:rPr lang="en-GB" altLang="en-US" sz="1200" b="1" dirty="0">
                <a:latin typeface="Calibri" panose="020F0502020204030204" pitchFamily="34" charset="0"/>
              </a:rPr>
              <a:t>Associated handouts/resources: </a:t>
            </a:r>
            <a:r>
              <a:rPr lang="en-US" altLang="en-US" sz="1200" b="1" dirty="0">
                <a:latin typeface="Calibri" panose="020F0502020204030204" pitchFamily="34" charset="0"/>
              </a:rPr>
              <a:t>none</a:t>
            </a:r>
          </a:p>
          <a:p>
            <a:pPr marL="220663" indent="-220663">
              <a:spcBef>
                <a:spcPts val="300"/>
              </a:spcBef>
            </a:pPr>
            <a:r>
              <a:rPr lang="en-GB" altLang="en-US" sz="1200" b="1" u="sng" dirty="0">
                <a:latin typeface="Calibri" panose="020F0502020204030204" pitchFamily="34" charset="0"/>
              </a:rPr>
              <a:t>Facilitator Notes: </a:t>
            </a:r>
          </a:p>
          <a:p>
            <a:pPr marL="220663" indent="-220663"/>
            <a:endParaRPr lang="en-GB" altLang="en-US" dirty="0">
              <a:solidFill>
                <a:srgbClr val="000000"/>
              </a:solidFill>
              <a:latin typeface="Calibri" panose="020F0502020204030204" pitchFamily="34" charset="0"/>
            </a:endParaRPr>
          </a:p>
          <a:p>
            <a:pPr marL="171450" indent="-171450">
              <a:buFont typeface="Arial" panose="020B0604020202020204" pitchFamily="34" charset="0"/>
              <a:buChar char="•"/>
            </a:pPr>
            <a:r>
              <a:rPr lang="en-GB" altLang="en-US" dirty="0">
                <a:latin typeface="Calibri" panose="020F0502020204030204" pitchFamily="34" charset="0"/>
              </a:rPr>
              <a:t>Large vehicle in pedestrian traffic</a:t>
            </a:r>
          </a:p>
          <a:p>
            <a:pPr marL="0" indent="0">
              <a:buFontTx/>
              <a:buNone/>
            </a:pPr>
            <a:endParaRPr lang="en-GB" altLang="en-US" dirty="0">
              <a:latin typeface="Calibri" panose="020F0502020204030204" pitchFamily="34" charset="0"/>
            </a:endParaRPr>
          </a:p>
          <a:p>
            <a:pPr marL="0" indent="0">
              <a:buFontTx/>
              <a:buNone/>
            </a:pPr>
            <a:r>
              <a:rPr lang="en-GB" altLang="en-US" dirty="0">
                <a:latin typeface="Calibri" panose="020F0502020204030204" pitchFamily="34" charset="0"/>
              </a:rPr>
              <a:t>Further:</a:t>
            </a:r>
          </a:p>
          <a:p>
            <a:pPr marL="171450" indent="-171450">
              <a:buFont typeface="Arial" panose="020B0604020202020204" pitchFamily="34" charset="0"/>
              <a:buChar char="•"/>
            </a:pPr>
            <a:r>
              <a:rPr lang="en-GB" altLang="en-US" dirty="0">
                <a:latin typeface="Calibri" panose="020F0502020204030204" pitchFamily="34" charset="0"/>
              </a:rPr>
              <a:t>Unless</a:t>
            </a:r>
            <a:r>
              <a:rPr lang="en-GB" altLang="en-US" baseline="0" dirty="0">
                <a:latin typeface="Calibri" panose="020F0502020204030204" pitchFamily="34" charset="0"/>
              </a:rPr>
              <a:t> otherwise instructed we don’t tend to chaperone vehicles</a:t>
            </a:r>
          </a:p>
          <a:p>
            <a:pPr marL="171450" indent="-171450">
              <a:buFont typeface="Arial" panose="020B0604020202020204" pitchFamily="34" charset="0"/>
              <a:buChar char="•"/>
            </a:pPr>
            <a:r>
              <a:rPr lang="en-GB" altLang="en-US" baseline="0" dirty="0">
                <a:latin typeface="Calibri" panose="020F0502020204030204" pitchFamily="34" charset="0"/>
              </a:rPr>
              <a:t>On occasion we agree to, if so then follow instructions</a:t>
            </a:r>
          </a:p>
          <a:p>
            <a:pPr marL="171450" indent="-171450">
              <a:buFont typeface="Arial" panose="020B0604020202020204" pitchFamily="34" charset="0"/>
              <a:buChar char="•"/>
            </a:pPr>
            <a:r>
              <a:rPr lang="en-GB" altLang="en-US" baseline="0" dirty="0">
                <a:latin typeface="Calibri" panose="020F0502020204030204" pitchFamily="34" charset="0"/>
              </a:rPr>
              <a:t>Ensure that you don’t walk in front of a vehicle unlike as shown here</a:t>
            </a:r>
          </a:p>
          <a:p>
            <a:pPr marL="171450" indent="-171450">
              <a:buFont typeface="Arial" panose="020B0604020202020204" pitchFamily="34" charset="0"/>
              <a:buChar char="•"/>
            </a:pPr>
            <a:r>
              <a:rPr lang="en-GB" altLang="en-US" baseline="0" dirty="0">
                <a:latin typeface="Calibri" panose="020F0502020204030204" pitchFamily="34" charset="0"/>
              </a:rPr>
              <a:t>GFEL steward is also eating while working – may be distracted as a result</a:t>
            </a:r>
            <a:endParaRPr lang="en-GB" altLang="en-US" dirty="0">
              <a:latin typeface="Calibri" panose="020F0502020204030204" pitchFamily="34" charset="0"/>
            </a:endParaRPr>
          </a:p>
          <a:p>
            <a:pPr marL="220663" indent="-220663"/>
            <a:endParaRPr lang="en-GB" altLang="en-US" dirty="0">
              <a:latin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fld id="{A4621436-5774-462C-91E1-DA676149C134}" type="slidenum">
              <a:rPr lang="en-GB" smtClean="0"/>
              <a:t>33</a:t>
            </a:fld>
            <a:endParaRPr lang="en-GB" dirty="0"/>
          </a:p>
        </p:txBody>
      </p:sp>
    </p:spTree>
    <p:extLst>
      <p:ext uri="{BB962C8B-B14F-4D97-AF65-F5344CB8AC3E}">
        <p14:creationId xmlns:p14="http://schemas.microsoft.com/office/powerpoint/2010/main" val="41728222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0663" indent="-220663">
              <a:spcBef>
                <a:spcPts val="300"/>
              </a:spcBef>
            </a:pPr>
            <a:r>
              <a:rPr lang="en-GB" altLang="en-US" sz="1200" b="1" dirty="0">
                <a:latin typeface="Calibri" panose="020F0502020204030204" pitchFamily="34" charset="0"/>
              </a:rPr>
              <a:t>Topic: Hazard Awareness</a:t>
            </a:r>
          </a:p>
          <a:p>
            <a:pPr marL="220663" indent="-220663">
              <a:spcBef>
                <a:spcPts val="300"/>
              </a:spcBef>
            </a:pPr>
            <a:r>
              <a:rPr lang="en-GB" altLang="en-US" sz="1200" b="1" dirty="0">
                <a:latin typeface="Calibri" panose="020F0502020204030204" pitchFamily="34" charset="0"/>
              </a:rPr>
              <a:t>Associated handouts/resources: </a:t>
            </a:r>
            <a:r>
              <a:rPr lang="en-US" altLang="en-US" sz="1200" b="1" dirty="0">
                <a:latin typeface="Calibri" panose="020F0502020204030204" pitchFamily="34" charset="0"/>
              </a:rPr>
              <a:t>none</a:t>
            </a:r>
          </a:p>
          <a:p>
            <a:pPr marL="220663" indent="-220663">
              <a:spcBef>
                <a:spcPts val="300"/>
              </a:spcBef>
            </a:pPr>
            <a:r>
              <a:rPr lang="en-GB" altLang="en-US" sz="1200" b="1" u="sng" dirty="0">
                <a:latin typeface="Calibri" panose="020F0502020204030204" pitchFamily="34" charset="0"/>
              </a:rPr>
              <a:t>Facilitator Notes: </a:t>
            </a:r>
          </a:p>
          <a:p>
            <a:pPr marL="220663" indent="-220663"/>
            <a:endParaRPr lang="en-GB" altLang="en-US" dirty="0">
              <a:solidFill>
                <a:srgbClr val="000000"/>
              </a:solidFill>
              <a:latin typeface="Calibri" panose="020F0502020204030204" pitchFamily="34" charset="0"/>
            </a:endParaRPr>
          </a:p>
          <a:p>
            <a:pPr marL="220663" indent="-220663">
              <a:buFont typeface="Arial" panose="020B0604020202020204" pitchFamily="34" charset="0"/>
              <a:buChar char="•"/>
            </a:pPr>
            <a:r>
              <a:rPr lang="en-GB" altLang="en-US" dirty="0">
                <a:solidFill>
                  <a:srgbClr val="000000"/>
                </a:solidFill>
                <a:latin typeface="Calibri" panose="020F0502020204030204" pitchFamily="34" charset="0"/>
              </a:rPr>
              <a:t>Build up of flammable waste</a:t>
            </a:r>
          </a:p>
          <a:p>
            <a:pPr marL="220663" indent="-220663">
              <a:buFont typeface="Arial" panose="020B0604020202020204" pitchFamily="34" charset="0"/>
              <a:buChar char="•"/>
            </a:pPr>
            <a:r>
              <a:rPr lang="en-GB" altLang="en-US" dirty="0">
                <a:solidFill>
                  <a:srgbClr val="000000"/>
                </a:solidFill>
                <a:latin typeface="Calibri" panose="020F0502020204030204" pitchFamily="34" charset="0"/>
              </a:rPr>
              <a:t>Flammable</a:t>
            </a:r>
            <a:r>
              <a:rPr lang="en-GB" altLang="en-US" baseline="0" dirty="0">
                <a:solidFill>
                  <a:srgbClr val="000000"/>
                </a:solidFill>
                <a:latin typeface="Calibri" panose="020F0502020204030204" pitchFamily="34" charset="0"/>
              </a:rPr>
              <a:t> liquids should be stored safely</a:t>
            </a:r>
            <a:endParaRPr lang="en-GB" altLang="en-US" dirty="0">
              <a:solidFill>
                <a:srgbClr val="000000"/>
              </a:solidFill>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A4621436-5774-462C-91E1-DA676149C134}" type="slidenum">
              <a:rPr lang="en-GB" smtClean="0"/>
              <a:t>34</a:t>
            </a:fld>
            <a:endParaRPr lang="en-GB" dirty="0"/>
          </a:p>
        </p:txBody>
      </p:sp>
    </p:spTree>
    <p:extLst>
      <p:ext uri="{BB962C8B-B14F-4D97-AF65-F5344CB8AC3E}">
        <p14:creationId xmlns:p14="http://schemas.microsoft.com/office/powerpoint/2010/main" val="9817691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0663" indent="-220663">
              <a:spcBef>
                <a:spcPts val="300"/>
              </a:spcBef>
            </a:pPr>
            <a:r>
              <a:rPr lang="en-GB" altLang="en-US" sz="1200" b="1" dirty="0">
                <a:latin typeface="Calibri" panose="020F0502020204030204" pitchFamily="34" charset="0"/>
              </a:rPr>
              <a:t>Topic: Hazard Awareness</a:t>
            </a:r>
          </a:p>
          <a:p>
            <a:pPr marL="220663" indent="-220663">
              <a:spcBef>
                <a:spcPts val="300"/>
              </a:spcBef>
            </a:pPr>
            <a:r>
              <a:rPr lang="en-GB" altLang="en-US" sz="1200" b="1" dirty="0">
                <a:latin typeface="Calibri" panose="020F0502020204030204" pitchFamily="34" charset="0"/>
              </a:rPr>
              <a:t>Associated handouts/resources: </a:t>
            </a:r>
            <a:r>
              <a:rPr lang="en-US" altLang="en-US" sz="1200" b="1" dirty="0">
                <a:latin typeface="Calibri" panose="020F0502020204030204" pitchFamily="34" charset="0"/>
              </a:rPr>
              <a:t>none</a:t>
            </a:r>
          </a:p>
          <a:p>
            <a:pPr marL="220663" indent="-220663">
              <a:spcBef>
                <a:spcPts val="300"/>
              </a:spcBef>
            </a:pPr>
            <a:r>
              <a:rPr lang="en-GB" altLang="en-US" sz="1200" b="1" u="sng" dirty="0">
                <a:latin typeface="Calibri" panose="020F0502020204030204" pitchFamily="34" charset="0"/>
              </a:rPr>
              <a:t>Facilitator Notes: </a:t>
            </a:r>
          </a:p>
          <a:p>
            <a:pPr marL="220663" indent="-220663"/>
            <a:endParaRPr lang="en-GB" altLang="en-US" dirty="0">
              <a:solidFill>
                <a:srgbClr val="000000"/>
              </a:solidFill>
              <a:latin typeface="Calibri" panose="020F0502020204030204" pitchFamily="34" charset="0"/>
            </a:endParaRPr>
          </a:p>
          <a:p>
            <a:pPr marL="220663" indent="-220663">
              <a:buFont typeface="Arial" panose="020B0604020202020204" pitchFamily="34" charset="0"/>
              <a:buChar char="•"/>
            </a:pPr>
            <a:r>
              <a:rPr lang="en-GB" altLang="en-US" dirty="0">
                <a:solidFill>
                  <a:srgbClr val="000000"/>
                </a:solidFill>
                <a:latin typeface="Calibri" panose="020F0502020204030204" pitchFamily="34" charset="0"/>
              </a:rPr>
              <a:t>Weather can be a risk factor on site</a:t>
            </a:r>
          </a:p>
          <a:p>
            <a:pPr marL="220663" indent="-220663">
              <a:buFont typeface="Arial" panose="020B0604020202020204" pitchFamily="34" charset="0"/>
              <a:buChar char="•"/>
            </a:pPr>
            <a:r>
              <a:rPr lang="en-GB" altLang="en-US" dirty="0">
                <a:solidFill>
                  <a:srgbClr val="000000"/>
                </a:solidFill>
                <a:latin typeface="Calibri" panose="020F0502020204030204" pitchFamily="34" charset="0"/>
              </a:rPr>
              <a:t>Blown down fencing could crush vehicles, tents or people</a:t>
            </a:r>
          </a:p>
          <a:p>
            <a:pPr marL="220663" indent="-220663"/>
            <a:endParaRPr lang="en-GB" altLang="en-US" dirty="0">
              <a:solidFill>
                <a:srgbClr val="000000"/>
              </a:solidFill>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A4621436-5774-462C-91E1-DA676149C134}" type="slidenum">
              <a:rPr lang="en-GB" smtClean="0"/>
              <a:t>35</a:t>
            </a:fld>
            <a:endParaRPr lang="en-GB" dirty="0"/>
          </a:p>
        </p:txBody>
      </p:sp>
    </p:spTree>
    <p:extLst>
      <p:ext uri="{BB962C8B-B14F-4D97-AF65-F5344CB8AC3E}">
        <p14:creationId xmlns:p14="http://schemas.microsoft.com/office/powerpoint/2010/main" val="17457195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0663" indent="-220663">
              <a:spcBef>
                <a:spcPts val="300"/>
              </a:spcBef>
            </a:pPr>
            <a:r>
              <a:rPr lang="en-GB" altLang="en-US" sz="1200" b="1" dirty="0">
                <a:latin typeface="Calibri" panose="020F0502020204030204" pitchFamily="34" charset="0"/>
              </a:rPr>
              <a:t>Topic: Hazard Awareness</a:t>
            </a:r>
          </a:p>
          <a:p>
            <a:pPr marL="220663" indent="-220663">
              <a:spcBef>
                <a:spcPts val="300"/>
              </a:spcBef>
            </a:pPr>
            <a:r>
              <a:rPr lang="en-GB" altLang="en-US" sz="1200" b="1" dirty="0">
                <a:latin typeface="Calibri" panose="020F0502020204030204" pitchFamily="34" charset="0"/>
              </a:rPr>
              <a:t>Associated handouts/resources: </a:t>
            </a:r>
            <a:r>
              <a:rPr lang="en-US" altLang="en-US" sz="1200" b="1" dirty="0">
                <a:latin typeface="Calibri" panose="020F0502020204030204" pitchFamily="34" charset="0"/>
              </a:rPr>
              <a:t>none</a:t>
            </a:r>
          </a:p>
          <a:p>
            <a:pPr marL="220663" indent="-220663">
              <a:spcBef>
                <a:spcPts val="300"/>
              </a:spcBef>
            </a:pPr>
            <a:r>
              <a:rPr lang="en-GB" altLang="en-US" sz="1200" b="1" u="sng" dirty="0">
                <a:latin typeface="Calibri" panose="020F0502020204030204" pitchFamily="34" charset="0"/>
              </a:rPr>
              <a:t>Facilitator Notes: </a:t>
            </a:r>
          </a:p>
          <a:p>
            <a:pPr marL="220663" indent="-220663">
              <a:spcBef>
                <a:spcPts val="300"/>
              </a:spcBef>
            </a:pPr>
            <a:endParaRPr lang="en-GB" altLang="en-US" dirty="0">
              <a:latin typeface="Calibri" panose="020F0502020204030204" pitchFamily="34" charset="0"/>
            </a:endParaRPr>
          </a:p>
          <a:p>
            <a:pPr marL="220663" indent="-220663">
              <a:spcBef>
                <a:spcPts val="300"/>
              </a:spcBef>
              <a:buFontTx/>
              <a:buChar char="•"/>
            </a:pPr>
            <a:r>
              <a:rPr lang="en-GB" altLang="en-US" dirty="0">
                <a:latin typeface="Calibri" panose="020F0502020204030204" pitchFamily="34" charset="0"/>
              </a:rPr>
              <a:t>Bit tongue in cheek this one! – but seriously…</a:t>
            </a:r>
          </a:p>
          <a:p>
            <a:pPr marL="220663" indent="-220663">
              <a:buFontTx/>
              <a:buChar char="•"/>
            </a:pPr>
            <a:r>
              <a:rPr lang="en-GB" altLang="en-US" dirty="0">
                <a:latin typeface="Calibri" panose="020F0502020204030204" pitchFamily="34" charset="0"/>
              </a:rPr>
              <a:t>We do get sunshine at festivals! and everyone enjoys it when we do. </a:t>
            </a:r>
          </a:p>
          <a:p>
            <a:pPr marL="220663" indent="-220663">
              <a:buFontTx/>
              <a:buChar char="•"/>
            </a:pPr>
            <a:r>
              <a:rPr lang="en-GB" altLang="en-US" dirty="0">
                <a:latin typeface="Calibri" panose="020F0502020204030204" pitchFamily="34" charset="0"/>
              </a:rPr>
              <a:t>Be careful though – sunburn and heatstroke are not much fun</a:t>
            </a:r>
          </a:p>
          <a:p>
            <a:pPr marL="220663" indent="-220663">
              <a:buFontTx/>
              <a:buChar char="•"/>
            </a:pPr>
            <a:r>
              <a:rPr lang="en-GB" altLang="en-US" dirty="0">
                <a:latin typeface="Calibri" panose="020F0502020204030204" pitchFamily="34" charset="0"/>
              </a:rPr>
              <a:t>Wear hats, use sunscreen, drink water</a:t>
            </a:r>
            <a:endParaRPr lang="en-GB" dirty="0"/>
          </a:p>
        </p:txBody>
      </p:sp>
      <p:sp>
        <p:nvSpPr>
          <p:cNvPr id="4" name="Slide Number Placeholder 3"/>
          <p:cNvSpPr>
            <a:spLocks noGrp="1"/>
          </p:cNvSpPr>
          <p:nvPr>
            <p:ph type="sldNum" sz="quarter" idx="10"/>
          </p:nvPr>
        </p:nvSpPr>
        <p:spPr/>
        <p:txBody>
          <a:bodyPr/>
          <a:lstStyle/>
          <a:p>
            <a:fld id="{A4621436-5774-462C-91E1-DA676149C134}" type="slidenum">
              <a:rPr lang="en-GB" smtClean="0"/>
              <a:t>36</a:t>
            </a:fld>
            <a:endParaRPr lang="en-GB" dirty="0"/>
          </a:p>
        </p:txBody>
      </p:sp>
    </p:spTree>
    <p:extLst>
      <p:ext uri="{BB962C8B-B14F-4D97-AF65-F5344CB8AC3E}">
        <p14:creationId xmlns:p14="http://schemas.microsoft.com/office/powerpoint/2010/main" val="19305736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0663" indent="-220663">
              <a:spcBef>
                <a:spcPts val="300"/>
              </a:spcBef>
            </a:pPr>
            <a:r>
              <a:rPr lang="en-GB" altLang="en-US" sz="1200" b="1" dirty="0">
                <a:latin typeface="Calibri" panose="020F0502020204030204" pitchFamily="34" charset="0"/>
              </a:rPr>
              <a:t>Topic: Hazard Awareness</a:t>
            </a:r>
          </a:p>
          <a:p>
            <a:pPr marL="220663" indent="-220663">
              <a:spcBef>
                <a:spcPts val="300"/>
              </a:spcBef>
            </a:pPr>
            <a:r>
              <a:rPr lang="en-GB" altLang="en-US" sz="1200" b="1" dirty="0">
                <a:latin typeface="Calibri" panose="020F0502020204030204" pitchFamily="34" charset="0"/>
              </a:rPr>
              <a:t>Associated handouts/resources: </a:t>
            </a:r>
            <a:r>
              <a:rPr lang="en-US" altLang="en-US" sz="1200" b="1" dirty="0">
                <a:latin typeface="Calibri" panose="020F0502020204030204" pitchFamily="34" charset="0"/>
              </a:rPr>
              <a:t>none</a:t>
            </a:r>
          </a:p>
          <a:p>
            <a:pPr marL="220663" indent="-220663">
              <a:spcBef>
                <a:spcPts val="300"/>
              </a:spcBef>
            </a:pPr>
            <a:r>
              <a:rPr lang="en-GB" altLang="en-US" sz="1200" b="1" u="sng" dirty="0">
                <a:latin typeface="Calibri" panose="020F0502020204030204" pitchFamily="34" charset="0"/>
              </a:rPr>
              <a:t>Facilitator Notes: </a:t>
            </a:r>
          </a:p>
          <a:p>
            <a:pPr marL="220663" indent="-220663"/>
            <a:endParaRPr lang="en-GB" altLang="en-US" dirty="0">
              <a:solidFill>
                <a:srgbClr val="000000"/>
              </a:solidFill>
              <a:latin typeface="Calibri" panose="020F0502020204030204" pitchFamily="34" charset="0"/>
            </a:endParaRPr>
          </a:p>
          <a:p>
            <a:pPr marL="220663" indent="-220663">
              <a:buFontTx/>
              <a:buChar char="•"/>
            </a:pPr>
            <a:r>
              <a:rPr lang="en-GB" altLang="en-US" dirty="0">
                <a:latin typeface="Calibri" panose="020F0502020204030204" pitchFamily="34" charset="0"/>
              </a:rPr>
              <a:t>Traffic one of the biggest hazards to festival goers, especially in crowds.</a:t>
            </a:r>
          </a:p>
          <a:p>
            <a:pPr marL="220663" indent="-220663">
              <a:buFontTx/>
              <a:buChar char="•"/>
            </a:pPr>
            <a:r>
              <a:rPr lang="en-GB" altLang="en-US" dirty="0">
                <a:latin typeface="Calibri" panose="020F0502020204030204" pitchFamily="34" charset="0"/>
              </a:rPr>
              <a:t>Not all as whacky as this one – but can be as dangerous as the big trucks.</a:t>
            </a:r>
          </a:p>
          <a:p>
            <a:pPr marL="220663" indent="-220663">
              <a:buFontTx/>
              <a:buChar char="•"/>
            </a:pPr>
            <a:r>
              <a:rPr lang="en-GB" altLang="en-US" dirty="0">
                <a:latin typeface="Calibri" panose="020F0502020204030204" pitchFamily="34" charset="0"/>
              </a:rPr>
              <a:t>Vehicles should be escorted through crowds, keeping to speed limit, not using hazard lights – not always by us</a:t>
            </a:r>
          </a:p>
          <a:p>
            <a:pPr marL="220663" indent="-220663">
              <a:buFontTx/>
              <a:buChar char="•"/>
            </a:pPr>
            <a:r>
              <a:rPr lang="en-GB" altLang="en-US" dirty="0">
                <a:latin typeface="Calibri" panose="020F0502020204030204" pitchFamily="34" charset="0"/>
              </a:rPr>
              <a:t>Chap sitting on a plastic barrel none too safe either!</a:t>
            </a:r>
          </a:p>
        </p:txBody>
      </p:sp>
      <p:sp>
        <p:nvSpPr>
          <p:cNvPr id="4" name="Slide Number Placeholder 3"/>
          <p:cNvSpPr>
            <a:spLocks noGrp="1"/>
          </p:cNvSpPr>
          <p:nvPr>
            <p:ph type="sldNum" sz="quarter" idx="10"/>
          </p:nvPr>
        </p:nvSpPr>
        <p:spPr/>
        <p:txBody>
          <a:bodyPr/>
          <a:lstStyle/>
          <a:p>
            <a:fld id="{A4621436-5774-462C-91E1-DA676149C134}" type="slidenum">
              <a:rPr lang="en-GB" smtClean="0"/>
              <a:t>37</a:t>
            </a:fld>
            <a:endParaRPr lang="en-GB" dirty="0"/>
          </a:p>
        </p:txBody>
      </p:sp>
    </p:spTree>
    <p:extLst>
      <p:ext uri="{BB962C8B-B14F-4D97-AF65-F5344CB8AC3E}">
        <p14:creationId xmlns:p14="http://schemas.microsoft.com/office/powerpoint/2010/main" val="9427875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0663" indent="-220663">
              <a:spcBef>
                <a:spcPts val="300"/>
              </a:spcBef>
            </a:pPr>
            <a:r>
              <a:rPr lang="en-GB" altLang="en-US" sz="1200" b="1" dirty="0">
                <a:latin typeface="Calibri" panose="020F0502020204030204" pitchFamily="34" charset="0"/>
              </a:rPr>
              <a:t>Topic: Hazard Awareness</a:t>
            </a:r>
          </a:p>
          <a:p>
            <a:pPr marL="220663" indent="-220663">
              <a:spcBef>
                <a:spcPts val="300"/>
              </a:spcBef>
            </a:pPr>
            <a:r>
              <a:rPr lang="en-GB" altLang="en-US" sz="1200" b="1" dirty="0">
                <a:latin typeface="Calibri" panose="020F0502020204030204" pitchFamily="34" charset="0"/>
              </a:rPr>
              <a:t>Associated handouts/resources: </a:t>
            </a:r>
            <a:r>
              <a:rPr lang="en-US" altLang="en-US" sz="1200" b="1" dirty="0">
                <a:latin typeface="Calibri" panose="020F0502020204030204" pitchFamily="34" charset="0"/>
              </a:rPr>
              <a:t>none</a:t>
            </a:r>
          </a:p>
          <a:p>
            <a:pPr marL="220663" indent="-220663">
              <a:spcBef>
                <a:spcPts val="300"/>
              </a:spcBef>
            </a:pPr>
            <a:r>
              <a:rPr lang="en-GB" altLang="en-US" sz="1200" b="1" u="sng" dirty="0">
                <a:latin typeface="Calibri" panose="020F0502020204030204" pitchFamily="34" charset="0"/>
              </a:rPr>
              <a:t>Facilitator Notes: </a:t>
            </a:r>
          </a:p>
          <a:p>
            <a:pPr marL="220663" indent="-220663">
              <a:spcBef>
                <a:spcPts val="300"/>
              </a:spcBef>
            </a:pPr>
            <a:endParaRPr lang="en-GB" altLang="en-US" b="1" u="sng" dirty="0">
              <a:solidFill>
                <a:srgbClr val="000000"/>
              </a:solidFill>
              <a:latin typeface="Calibri" panose="020F0502020204030204" pitchFamily="34" charset="0"/>
            </a:endParaRPr>
          </a:p>
          <a:p>
            <a:pPr marL="220663" indent="-220663">
              <a:spcBef>
                <a:spcPts val="300"/>
              </a:spcBef>
              <a:buFont typeface="Arial" panose="020B0604020202020204" pitchFamily="34" charset="0"/>
              <a:buChar char="•"/>
            </a:pPr>
            <a:r>
              <a:rPr lang="en-GB" altLang="en-US" b="0" u="none" dirty="0">
                <a:solidFill>
                  <a:srgbClr val="000000"/>
                </a:solidFill>
                <a:latin typeface="Calibri" panose="020F0502020204030204" pitchFamily="34" charset="0"/>
              </a:rPr>
              <a:t>The hazard is the crowd</a:t>
            </a:r>
          </a:p>
          <a:p>
            <a:pPr marL="220663" indent="-220663">
              <a:spcBef>
                <a:spcPts val="300"/>
              </a:spcBef>
              <a:buFont typeface="Arial" panose="020B0604020202020204" pitchFamily="34" charset="0"/>
              <a:buChar char="•"/>
            </a:pPr>
            <a:endParaRPr lang="en-GB" altLang="en-US" b="0" u="none" dirty="0">
              <a:solidFill>
                <a:srgbClr val="000000"/>
              </a:solidFill>
              <a:latin typeface="Calibri" panose="020F0502020204030204" pitchFamily="34" charset="0"/>
            </a:endParaRPr>
          </a:p>
          <a:p>
            <a:pPr marL="171450" indent="-171450" eaLnBrk="1" hangingPunct="1">
              <a:buFont typeface="Arial" panose="020B0604020202020204" pitchFamily="34" charset="0"/>
              <a:buChar char="•"/>
            </a:pPr>
            <a:r>
              <a:rPr lang="en-US" altLang="en-US" sz="1200" dirty="0">
                <a:solidFill>
                  <a:srgbClr val="FF0000"/>
                </a:solidFill>
                <a:latin typeface="Calibri" panose="020F0502020204030204" pitchFamily="34" charset="0"/>
              </a:rPr>
              <a:t>At a venue or stage, if you can only see heads, not heads and shoulders there may be a problem.</a:t>
            </a:r>
          </a:p>
          <a:p>
            <a:pPr marL="171450" indent="-171450" eaLnBrk="1" hangingPunct="1">
              <a:buFont typeface="Arial" panose="020B0604020202020204" pitchFamily="34" charset="0"/>
              <a:buChar char="•"/>
            </a:pPr>
            <a:r>
              <a:rPr lang="en-US" altLang="en-US" sz="1200" dirty="0">
                <a:solidFill>
                  <a:srgbClr val="FF0000"/>
                </a:solidFill>
                <a:latin typeface="Calibri" panose="020F0502020204030204" pitchFamily="34" charset="0"/>
              </a:rPr>
              <a:t>In a moving crowd: start to be concerned if there are more than 4 people or more per square </a:t>
            </a:r>
            <a:r>
              <a:rPr lang="en-US" altLang="en-US" sz="1200" dirty="0" err="1">
                <a:solidFill>
                  <a:srgbClr val="FF0000"/>
                </a:solidFill>
                <a:latin typeface="Calibri" panose="020F0502020204030204" pitchFamily="34" charset="0"/>
              </a:rPr>
              <a:t>metre</a:t>
            </a:r>
            <a:r>
              <a:rPr lang="en-US" altLang="en-US" sz="1200" dirty="0">
                <a:solidFill>
                  <a:srgbClr val="FF0000"/>
                </a:solidFill>
                <a:latin typeface="Calibri" panose="020F0502020204030204" pitchFamily="34" charset="0"/>
              </a:rPr>
              <a:t> </a:t>
            </a:r>
          </a:p>
          <a:p>
            <a:pPr marL="171450" indent="-171450" eaLnBrk="1" hangingPunct="1">
              <a:buFont typeface="Arial" panose="020B0604020202020204" pitchFamily="34" charset="0"/>
              <a:buChar char="•"/>
            </a:pPr>
            <a:r>
              <a:rPr lang="en-US" altLang="en-US" sz="1200" dirty="0">
                <a:solidFill>
                  <a:srgbClr val="FF0000"/>
                </a:solidFill>
                <a:latin typeface="Calibri" panose="020F0502020204030204" pitchFamily="34" charset="0"/>
              </a:rPr>
              <a:t>Security will deal with poor crowd </a:t>
            </a:r>
            <a:r>
              <a:rPr lang="en-US" altLang="en-US" sz="1200" dirty="0" err="1">
                <a:solidFill>
                  <a:srgbClr val="FF0000"/>
                </a:solidFill>
                <a:latin typeface="Calibri" panose="020F0502020204030204" pitchFamily="34" charset="0"/>
              </a:rPr>
              <a:t>behaviour</a:t>
            </a:r>
            <a:r>
              <a:rPr lang="en-US" altLang="en-US" sz="1200" dirty="0">
                <a:solidFill>
                  <a:srgbClr val="FF0000"/>
                </a:solidFill>
                <a:latin typeface="Calibri" panose="020F0502020204030204" pitchFamily="34" charset="0"/>
              </a:rPr>
              <a:t> at a venue </a:t>
            </a:r>
            <a:r>
              <a:rPr lang="en-US" altLang="en-US" sz="1200" dirty="0" err="1">
                <a:solidFill>
                  <a:srgbClr val="FF0000"/>
                </a:solidFill>
                <a:latin typeface="Calibri" panose="020F0502020204030204" pitchFamily="34" charset="0"/>
              </a:rPr>
              <a:t>i.e</a:t>
            </a:r>
            <a:r>
              <a:rPr lang="en-US" altLang="en-US" sz="1200" dirty="0">
                <a:solidFill>
                  <a:srgbClr val="FF0000"/>
                </a:solidFill>
                <a:latin typeface="Calibri" panose="020F0502020204030204" pitchFamily="34" charset="0"/>
              </a:rPr>
              <a:t>: stage invasion, and crowd surfing and will have “spotters” on the stage to spot problems and take necessary action. </a:t>
            </a:r>
          </a:p>
          <a:p>
            <a:pPr marL="171450" indent="-171450" eaLnBrk="1" hangingPunct="1">
              <a:buFont typeface="Arial" panose="020B0604020202020204" pitchFamily="34" charset="0"/>
              <a:buChar char="•"/>
            </a:pPr>
            <a:r>
              <a:rPr lang="en-US" altLang="en-US" sz="1200" dirty="0">
                <a:solidFill>
                  <a:srgbClr val="FF0000"/>
                </a:solidFill>
                <a:latin typeface="Calibri" panose="020F0502020204030204" pitchFamily="34" charset="0"/>
              </a:rPr>
              <a:t>Stress the importance of making sure crowds stay out once they have been evacuated and again the importance of keeping emergency exits and fire lanes free.</a:t>
            </a:r>
          </a:p>
          <a:p>
            <a:pPr marL="171450" indent="-171450" eaLnBrk="1" hangingPunct="1">
              <a:buFont typeface="Arial" panose="020B0604020202020204" pitchFamily="34" charset="0"/>
              <a:buChar char="•"/>
            </a:pPr>
            <a:r>
              <a:rPr lang="en-US" altLang="en-US" sz="1200" dirty="0">
                <a:solidFill>
                  <a:srgbClr val="FF0000"/>
                </a:solidFill>
                <a:latin typeface="Calibri" panose="020F0502020204030204" pitchFamily="34" charset="0"/>
              </a:rPr>
              <a:t>As a general rule, learn to think in terms of a percentage of the overall capacity. This is your best guess based on common sense. So talk about “75% Full” rather than “Quite full” It is much easier for others to understand and visualize, and is the way Event Control describe venue areas, fields etc.</a:t>
            </a:r>
          </a:p>
          <a:p>
            <a:pPr>
              <a:spcBef>
                <a:spcPts val="300"/>
              </a:spcBef>
            </a:pPr>
            <a:endParaRPr lang="en-GB" altLang="en-US" sz="1200" b="1" u="sng" dirty="0">
              <a:latin typeface="Calibri" panose="020F0502020204030204" pitchFamily="34" charset="0"/>
            </a:endParaRPr>
          </a:p>
          <a:p>
            <a:pPr>
              <a:lnSpc>
                <a:spcPct val="90000"/>
              </a:lnSpc>
              <a:buNone/>
            </a:pPr>
            <a:r>
              <a:rPr lang="en-US" altLang="en-US" sz="1400" b="1" dirty="0"/>
              <a:t>Always be crowd-aware</a:t>
            </a:r>
            <a:endParaRPr lang="en-US" altLang="en-US" sz="1400" dirty="0"/>
          </a:p>
          <a:p>
            <a:pPr marL="342900" indent="-342900">
              <a:lnSpc>
                <a:spcPct val="90000"/>
              </a:lnSpc>
              <a:buFont typeface="Arial" panose="020B0604020202020204" pitchFamily="34" charset="0"/>
              <a:buChar char="•"/>
            </a:pPr>
            <a:r>
              <a:rPr lang="en-US" altLang="en-US" sz="1200" dirty="0"/>
              <a:t>At a venue or stage, you should be able to see heads and shoulders when you look across a crowd</a:t>
            </a:r>
          </a:p>
          <a:p>
            <a:pPr marL="342900" indent="-342900">
              <a:lnSpc>
                <a:spcPct val="90000"/>
              </a:lnSpc>
              <a:buFont typeface="Arial" panose="020B0604020202020204" pitchFamily="34" charset="0"/>
              <a:buChar char="•"/>
            </a:pPr>
            <a:r>
              <a:rPr lang="en-US" altLang="en-US" sz="1200" dirty="0"/>
              <a:t>If you see any issues where you believe there are too many people in a given area, please report it</a:t>
            </a:r>
          </a:p>
          <a:p>
            <a:pPr marL="342900" indent="-342900">
              <a:lnSpc>
                <a:spcPct val="90000"/>
              </a:lnSpc>
              <a:buFont typeface="Arial" panose="020B0604020202020204" pitchFamily="34" charset="0"/>
              <a:buChar char="•"/>
            </a:pPr>
            <a:r>
              <a:rPr lang="en-US" altLang="en-US" sz="1200" dirty="0"/>
              <a:t>Keep emergency exits and fire lanes free</a:t>
            </a:r>
          </a:p>
          <a:p>
            <a:pPr marL="342900" indent="-342900">
              <a:lnSpc>
                <a:spcPct val="90000"/>
              </a:lnSpc>
              <a:buFont typeface="Arial" panose="020B0604020202020204" pitchFamily="34" charset="0"/>
              <a:buChar char="•"/>
            </a:pPr>
            <a:r>
              <a:rPr lang="en-US" altLang="en-US" sz="1200" dirty="0"/>
              <a:t>Are there large unexpected movements of people progressing towards your area? This could be an issue, monitor these situations.</a:t>
            </a:r>
          </a:p>
          <a:p>
            <a:pPr>
              <a:lnSpc>
                <a:spcPct val="90000"/>
              </a:lnSpc>
              <a:buNone/>
            </a:pPr>
            <a:endParaRPr lang="en-US" altLang="en-US" sz="1200" dirty="0"/>
          </a:p>
          <a:p>
            <a:pPr>
              <a:lnSpc>
                <a:spcPct val="90000"/>
              </a:lnSpc>
              <a:buNone/>
            </a:pPr>
            <a:r>
              <a:rPr lang="en-US" altLang="en-US" sz="1200" dirty="0"/>
              <a:t>If in doubt, get a second opinion!</a:t>
            </a:r>
            <a:endParaRPr lang="en-GB" altLang="en-US" sz="1200" b="1" u="sng" dirty="0">
              <a:latin typeface="Calibri" panose="020F0502020204030204" pitchFamily="34" charset="0"/>
            </a:endParaRPr>
          </a:p>
          <a:p>
            <a:pPr marL="220663" indent="-220663">
              <a:spcBef>
                <a:spcPts val="300"/>
              </a:spcBef>
              <a:buFont typeface="Arial" panose="020B0604020202020204" pitchFamily="34" charset="0"/>
              <a:buChar char="•"/>
            </a:pPr>
            <a:endParaRPr lang="en-GB" altLang="en-US" b="0" u="none" dirty="0">
              <a:solidFill>
                <a:srgbClr val="000000"/>
              </a:solidFill>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A4621436-5774-462C-91E1-DA676149C134}" type="slidenum">
              <a:rPr lang="en-GB" smtClean="0"/>
              <a:t>38</a:t>
            </a:fld>
            <a:endParaRPr lang="en-GB" dirty="0"/>
          </a:p>
        </p:txBody>
      </p:sp>
    </p:spTree>
    <p:extLst>
      <p:ext uri="{BB962C8B-B14F-4D97-AF65-F5344CB8AC3E}">
        <p14:creationId xmlns:p14="http://schemas.microsoft.com/office/powerpoint/2010/main" val="13255584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GB" altLang="en-US" sz="1200" b="1" dirty="0">
                <a:latin typeface="Calibri" panose="020F0502020204030204" pitchFamily="34" charset="0"/>
              </a:rPr>
              <a:t>Topic: Theft</a:t>
            </a:r>
          </a:p>
          <a:p>
            <a:pPr>
              <a:spcBef>
                <a:spcPts val="300"/>
              </a:spcBef>
            </a:pPr>
            <a:r>
              <a:rPr lang="en-GB" altLang="en-US" sz="1200" b="1" dirty="0">
                <a:latin typeface="Calibri" panose="020F0502020204030204" pitchFamily="34" charset="0"/>
              </a:rPr>
              <a:t>Associated handouts/resources:</a:t>
            </a:r>
            <a:endParaRPr lang="en-US" altLang="en-US" sz="1200" b="1" dirty="0">
              <a:latin typeface="Calibri" panose="020F0502020204030204" pitchFamily="34" charset="0"/>
            </a:endParaRPr>
          </a:p>
          <a:p>
            <a:pPr>
              <a:spcBef>
                <a:spcPts val="300"/>
              </a:spcBef>
            </a:pPr>
            <a:r>
              <a:rPr lang="en-GB" altLang="en-US" sz="1200" b="1" u="sng" dirty="0">
                <a:latin typeface="Calibri" panose="020F0502020204030204" pitchFamily="34" charset="0"/>
              </a:rPr>
              <a:t>Facilitator Notes: </a:t>
            </a:r>
          </a:p>
          <a:p>
            <a:pPr marL="171450" lvl="0" indent="-171450">
              <a:buFont typeface="Arial" panose="020B0604020202020204" pitchFamily="34" charset="0"/>
              <a:buChar char="•"/>
            </a:pPr>
            <a:endParaRPr lang="en-GB" dirty="0"/>
          </a:p>
          <a:p>
            <a:pPr marL="171450" lvl="0" indent="-171450">
              <a:buFont typeface="Arial" panose="020B0604020202020204" pitchFamily="34" charset="0"/>
              <a:buChar char="•"/>
            </a:pPr>
            <a:r>
              <a:rPr lang="en-GB" dirty="0"/>
              <a:t>Leave unnecessary valuables at home.  If you need to bring expensive items, check if there are secure lockers available to store them.</a:t>
            </a:r>
          </a:p>
          <a:p>
            <a:pPr marL="171450" lvl="0" indent="-171450">
              <a:buFont typeface="Arial" panose="020B0604020202020204" pitchFamily="34" charset="0"/>
              <a:buChar char="•"/>
            </a:pPr>
            <a:r>
              <a:rPr lang="en-GB" dirty="0"/>
              <a:t>Beware of pick pockets and don’t keep valuables in outside pockets whilst in crowds.  It’s better to keep them in a </a:t>
            </a:r>
            <a:r>
              <a:rPr lang="en-GB" dirty="0" err="1"/>
              <a:t>bumbag</a:t>
            </a:r>
            <a:r>
              <a:rPr lang="en-GB" dirty="0"/>
              <a:t> or money belt rather than a rucksack</a:t>
            </a:r>
          </a:p>
          <a:p>
            <a:pPr marL="171450" lvl="0" indent="-171450">
              <a:buFont typeface="Arial" panose="020B0604020202020204" pitchFamily="34" charset="0"/>
              <a:buChar char="•"/>
            </a:pPr>
            <a:r>
              <a:rPr lang="en-GB" dirty="0"/>
              <a:t>Never leave valuable items in your tent when you are not there. When you are sleeping, keep valuables in the bottom of your sleeping bag.</a:t>
            </a:r>
          </a:p>
          <a:p>
            <a:pPr marL="171450" lvl="0" indent="-171450">
              <a:buFont typeface="Arial" panose="020B0604020202020204" pitchFamily="34" charset="0"/>
              <a:buChar char="•"/>
            </a:pPr>
            <a:r>
              <a:rPr lang="en-GB" dirty="0"/>
              <a:t>Try to avoid taking large sums of cash with you.</a:t>
            </a:r>
          </a:p>
          <a:p>
            <a:pPr marL="171450" lvl="0" indent="-171450">
              <a:buFont typeface="Arial" panose="020B0604020202020204" pitchFamily="34" charset="0"/>
              <a:buChar char="•"/>
            </a:pPr>
            <a:r>
              <a:rPr lang="en-GB" dirty="0"/>
              <a:t>You can register your valuables with </a:t>
            </a:r>
            <a:r>
              <a:rPr lang="en-GB" u="sng" dirty="0">
                <a:hlinkClick r:id="rId3"/>
              </a:rPr>
              <a:t>Immobilise</a:t>
            </a:r>
            <a:r>
              <a:rPr lang="en-GB" dirty="0"/>
              <a:t>, the UK national property register.  This may improve the chances of getting them back if they are lost or stolen.</a:t>
            </a:r>
          </a:p>
          <a:p>
            <a:endParaRPr lang="en-GB" dirty="0"/>
          </a:p>
        </p:txBody>
      </p:sp>
      <p:sp>
        <p:nvSpPr>
          <p:cNvPr id="4" name="Slide Number Placeholder 3"/>
          <p:cNvSpPr>
            <a:spLocks noGrp="1"/>
          </p:cNvSpPr>
          <p:nvPr>
            <p:ph type="sldNum" sz="quarter" idx="10"/>
          </p:nvPr>
        </p:nvSpPr>
        <p:spPr/>
        <p:txBody>
          <a:bodyPr/>
          <a:lstStyle/>
          <a:p>
            <a:fld id="{A4621436-5774-462C-91E1-DA676149C134}" type="slidenum">
              <a:rPr lang="en-GB" smtClean="0"/>
              <a:t>39</a:t>
            </a:fld>
            <a:endParaRPr lang="en-GB" dirty="0"/>
          </a:p>
        </p:txBody>
      </p:sp>
    </p:spTree>
    <p:extLst>
      <p:ext uri="{BB962C8B-B14F-4D97-AF65-F5344CB8AC3E}">
        <p14:creationId xmlns:p14="http://schemas.microsoft.com/office/powerpoint/2010/main" val="2502097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GB" altLang="en-US" sz="1200" b="1" dirty="0">
                <a:latin typeface="Calibri" panose="020F0502020204030204" pitchFamily="34" charset="0"/>
              </a:rPr>
              <a:t>Topic: Where we are this year</a:t>
            </a:r>
          </a:p>
          <a:p>
            <a:pPr>
              <a:spcBef>
                <a:spcPts val="300"/>
              </a:spcBef>
            </a:pPr>
            <a:r>
              <a:rPr lang="en-GB" altLang="en-US" sz="1200" b="1" dirty="0">
                <a:latin typeface="Calibri" panose="020F0502020204030204" pitchFamily="34" charset="0"/>
              </a:rPr>
              <a:t>Associated handouts/resources: None</a:t>
            </a:r>
          </a:p>
          <a:p>
            <a:pPr>
              <a:spcBef>
                <a:spcPts val="300"/>
              </a:spcBef>
            </a:pPr>
            <a:r>
              <a:rPr lang="en-GB" altLang="en-US" sz="1200" b="1" u="sng" dirty="0">
                <a:latin typeface="Calibri" panose="020F0502020204030204" pitchFamily="34" charset="0"/>
              </a:rPr>
              <a:t>Facilitator Notes </a:t>
            </a:r>
          </a:p>
          <a:p>
            <a:endParaRPr lang="en-GB" dirty="0"/>
          </a:p>
          <a:p>
            <a:r>
              <a:rPr lang="en-GB" dirty="0"/>
              <a:t>Need more volunteers for Boomtown, IOW, 2000 Trees and </a:t>
            </a:r>
            <a:r>
              <a:rPr lang="en-GB" dirty="0" err="1"/>
              <a:t>ArcTanGent</a:t>
            </a:r>
            <a:endParaRPr lang="en-GB" dirty="0">
              <a:cs typeface="Calibri"/>
            </a:endParaRPr>
          </a:p>
        </p:txBody>
      </p:sp>
      <p:sp>
        <p:nvSpPr>
          <p:cNvPr id="4" name="Slide Number Placeholder 3"/>
          <p:cNvSpPr>
            <a:spLocks noGrp="1"/>
          </p:cNvSpPr>
          <p:nvPr>
            <p:ph type="sldNum" sz="quarter" idx="10"/>
          </p:nvPr>
        </p:nvSpPr>
        <p:spPr/>
        <p:txBody>
          <a:bodyPr/>
          <a:lstStyle/>
          <a:p>
            <a:fld id="{A4621436-5774-462C-91E1-DA676149C134}" type="slidenum">
              <a:rPr lang="en-GB" smtClean="0"/>
              <a:t>4</a:t>
            </a:fld>
            <a:endParaRPr lang="en-GB" dirty="0"/>
          </a:p>
        </p:txBody>
      </p:sp>
    </p:spTree>
    <p:extLst>
      <p:ext uri="{BB962C8B-B14F-4D97-AF65-F5344CB8AC3E}">
        <p14:creationId xmlns:p14="http://schemas.microsoft.com/office/powerpoint/2010/main" val="8877091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GB" altLang="en-US" sz="1200" b="1" dirty="0">
                <a:latin typeface="Calibri" panose="020F0502020204030204" pitchFamily="34" charset="0"/>
              </a:rPr>
              <a:t>Topic: Sexual Assault</a:t>
            </a:r>
          </a:p>
          <a:p>
            <a:pPr>
              <a:spcBef>
                <a:spcPts val="300"/>
              </a:spcBef>
            </a:pPr>
            <a:r>
              <a:rPr lang="en-GB" altLang="en-US" sz="1200" b="1" dirty="0">
                <a:latin typeface="Calibri" panose="020F0502020204030204" pitchFamily="34" charset="0"/>
              </a:rPr>
              <a:t>Associated handouts/resources:</a:t>
            </a:r>
            <a:endParaRPr lang="en-US" altLang="en-US" sz="1200" b="1" dirty="0">
              <a:latin typeface="Calibri" panose="020F0502020204030204" pitchFamily="34" charset="0"/>
            </a:endParaRPr>
          </a:p>
          <a:p>
            <a:pPr>
              <a:spcBef>
                <a:spcPts val="300"/>
              </a:spcBef>
            </a:pPr>
            <a:r>
              <a:rPr lang="en-GB" altLang="en-US" sz="1200" b="1" u="sng" dirty="0">
                <a:latin typeface="Calibri" panose="020F0502020204030204" pitchFamily="34" charset="0"/>
              </a:rPr>
              <a:t>Facilitator Notes: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All festivals have a zero-tolerance policy towards any kind of sexual harassment or violence.  </a:t>
            </a:r>
          </a:p>
          <a:p>
            <a:pPr marL="171450" indent="-171450">
              <a:buFont typeface="Arial" panose="020B0604020202020204" pitchFamily="34" charset="0"/>
              <a:buChar char="•"/>
            </a:pPr>
            <a:r>
              <a:rPr lang="en-GB" dirty="0"/>
              <a:t>Festivals are places to meet new people and make friends. Help to keep yourself safe by staying alert and being aware of what's happening around you. Is that person safe, do they need help? </a:t>
            </a:r>
          </a:p>
          <a:p>
            <a:pPr marL="171450" indent="-171450">
              <a:buFont typeface="Arial" panose="020B0604020202020204" pitchFamily="34" charset="0"/>
              <a:buChar char="•"/>
            </a:pPr>
            <a:r>
              <a:rPr lang="en-GB" dirty="0"/>
              <a:t>Familiarise yourself with first aid and welfare locations. </a:t>
            </a:r>
          </a:p>
          <a:p>
            <a:pPr marL="171450" indent="-171450">
              <a:buFont typeface="Arial" panose="020B0604020202020204" pitchFamily="34" charset="0"/>
              <a:buChar char="•"/>
            </a:pPr>
            <a:r>
              <a:rPr lang="en-GB" dirty="0"/>
              <a:t>Sexual assault is never ok. If you witness any kind of sexual assault don’t just ignore it.  Report what you have seen to a member of the security team immediately or if on duty your supervisor / </a:t>
            </a:r>
            <a:r>
              <a:rPr lang="en-GB" dirty="0" err="1"/>
              <a:t>Oxbox</a:t>
            </a:r>
            <a:r>
              <a:rPr lang="en-GB" dirty="0"/>
              <a:t>. </a:t>
            </a:r>
            <a:endParaRPr lang="en-GB" dirty="0">
              <a:cs typeface="Calibri" panose="020F0502020204030204"/>
            </a:endParaRPr>
          </a:p>
          <a:p>
            <a:pPr>
              <a:buFont typeface="Arial" panose="020B0604020202020204" pitchFamily="34" charset="0"/>
              <a:buChar char="•"/>
            </a:pPr>
            <a:r>
              <a:rPr lang="en-GB" b="1" dirty="0"/>
              <a:t> If you have a safeguarding concern – you can speak to </a:t>
            </a:r>
            <a:r>
              <a:rPr lang="en-GB" b="1" dirty="0" err="1"/>
              <a:t>Oxbox</a:t>
            </a:r>
            <a:r>
              <a:rPr lang="en-GB" b="1" dirty="0"/>
              <a:t> / Coordinators or can report anonymously online at - </a:t>
            </a:r>
            <a:r>
              <a:rPr lang="en-GB" b="1" dirty="0">
                <a:hlinkClick r:id="rId3"/>
              </a:rPr>
              <a:t>https://oxfam.clue-webforms.co.uk/webform/misconduct/en</a:t>
            </a:r>
            <a:endParaRPr lang="en-GB" b="1" dirty="0">
              <a:cs typeface="Calibri" panose="020F0502020204030204"/>
            </a:endParaRPr>
          </a:p>
          <a:p>
            <a:pPr lvl="1">
              <a:buFont typeface="Arial" panose="020B0604020202020204" pitchFamily="34" charset="0"/>
              <a:buChar char="•"/>
            </a:pPr>
            <a:endParaRPr lang="en-GB" b="1" dirty="0"/>
          </a:p>
          <a:p>
            <a:pPr lvl="1">
              <a:buFont typeface="Arial" panose="020B0604020202020204" pitchFamily="34" charset="0"/>
              <a:buChar char="•"/>
            </a:pPr>
            <a:r>
              <a:rPr lang="en-GB" b="1" dirty="0"/>
              <a:t>This could include physical, sexual, psychological, financial and material, discriminatory neglect/ </a:t>
            </a:r>
            <a:r>
              <a:rPr lang="en-GB" b="1" dirty="0" err="1"/>
              <a:t>self neglect</a:t>
            </a:r>
            <a:r>
              <a:rPr lang="en-GB" b="1" dirty="0"/>
              <a:t> and domestic abuse. All adults regardless of age, gender, disability or ethnic origin have a right to be protected from all forms of harm, abuse, neglect and exploitation. All Concerns and allegations will be taken seriously and support will be offered.</a:t>
            </a:r>
            <a:endParaRPr lang="en-GB" b="1">
              <a:cs typeface="Calibri"/>
            </a:endParaRPr>
          </a:p>
          <a:p>
            <a:pPr lvl="1">
              <a:buFont typeface="Arial" panose="020B0604020202020204" pitchFamily="34" charset="0"/>
              <a:buChar char="•"/>
            </a:pPr>
            <a:endParaRPr lang="en-GB" b="1" dirty="0">
              <a:cs typeface="Calibri"/>
            </a:endParaRPr>
          </a:p>
          <a:p>
            <a:pPr marL="171450" indent="-171450">
              <a:buFont typeface="Arial,Sans-Serif" panose="020B0604020202020204" pitchFamily="34" charset="0"/>
              <a:buChar char="•"/>
            </a:pPr>
            <a:r>
              <a:rPr lang="en-GB" dirty="0"/>
              <a:t>Don’t be afraid to speak up and report an incident – whether that’s with an Oxfam Coordinator, the </a:t>
            </a:r>
            <a:r>
              <a:rPr lang="en-GB" dirty="0" err="1"/>
              <a:t>Oxbox</a:t>
            </a:r>
            <a:r>
              <a:rPr lang="en-GB" dirty="0"/>
              <a:t>, your supervisor, security, festival welfare or medics. There will be posters in the marquee explaining how and where you can report, if you need to. </a:t>
            </a:r>
            <a:endParaRPr lang="en-US" dirty="0"/>
          </a:p>
          <a:p>
            <a:pPr marL="171450" indent="-171450">
              <a:buFont typeface="Arial" panose="020B0604020202020204" pitchFamily="34" charset="0"/>
              <a:buChar char="•"/>
            </a:pPr>
            <a:endParaRPr lang="en-GB" dirty="0">
              <a:cs typeface="Calibri"/>
            </a:endParaRPr>
          </a:p>
          <a:p>
            <a:r>
              <a:rPr lang="en-GB" dirty="0"/>
              <a:t>Lots of festivals work with Safe Gigs for Women – introduced in 2015 with the aim of reducing the instances of sexual assault in live music</a:t>
            </a:r>
          </a:p>
          <a:p>
            <a:endParaRPr lang="en-GB" dirty="0"/>
          </a:p>
          <a:p>
            <a:r>
              <a:rPr lang="en-GB" dirty="0"/>
              <a:t>Oxfam encourages all of our volunteers to be “active bystanders” to challenge any form of harassment </a:t>
            </a:r>
            <a:endParaRPr lang="en-GB" dirty="0">
              <a:cs typeface="Calibri"/>
            </a:endParaRPr>
          </a:p>
          <a:p>
            <a:endParaRPr lang="en-GB" dirty="0"/>
          </a:p>
          <a:p>
            <a:r>
              <a:rPr lang="en-GB" dirty="0"/>
              <a:t>Direct – call out the behaviour if you feel safe to do so “that’s not appropriate”</a:t>
            </a:r>
          </a:p>
          <a:p>
            <a:r>
              <a:rPr lang="en-GB" dirty="0"/>
              <a:t>Distraction – Find an excuse to take the person on the receiving end out of the situation – “hi – didn’t we go to school together?”</a:t>
            </a:r>
          </a:p>
          <a:p>
            <a:r>
              <a:rPr lang="en-GB" dirty="0"/>
              <a:t>Delegate – Talk to your supervisor, or if you’re not at work, ask someone else in your group to intervene, or alert security, other stewards, bar staff, welfare etc</a:t>
            </a:r>
          </a:p>
          <a:p>
            <a:r>
              <a:rPr lang="en-GB" dirty="0"/>
              <a:t>Delay – offer help or support after an incident, or when you are not sure if what you have seen is something that needed intervention</a:t>
            </a:r>
          </a:p>
        </p:txBody>
      </p:sp>
      <p:sp>
        <p:nvSpPr>
          <p:cNvPr id="4" name="Slide Number Placeholder 3"/>
          <p:cNvSpPr>
            <a:spLocks noGrp="1"/>
          </p:cNvSpPr>
          <p:nvPr>
            <p:ph type="sldNum" sz="quarter" idx="10"/>
          </p:nvPr>
        </p:nvSpPr>
        <p:spPr/>
        <p:txBody>
          <a:bodyPr/>
          <a:lstStyle/>
          <a:p>
            <a:fld id="{A4621436-5774-462C-91E1-DA676149C134}" type="slidenum">
              <a:rPr lang="en-GB" smtClean="0"/>
              <a:t>40</a:t>
            </a:fld>
            <a:endParaRPr lang="en-GB" dirty="0"/>
          </a:p>
        </p:txBody>
      </p:sp>
    </p:spTree>
    <p:extLst>
      <p:ext uri="{BB962C8B-B14F-4D97-AF65-F5344CB8AC3E}">
        <p14:creationId xmlns:p14="http://schemas.microsoft.com/office/powerpoint/2010/main" val="21385613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GB" altLang="en-US" sz="1200" b="1" dirty="0">
                <a:latin typeface="Calibri" panose="020F0502020204030204" pitchFamily="34" charset="0"/>
              </a:rPr>
              <a:t>Topic: Drugs</a:t>
            </a:r>
          </a:p>
          <a:p>
            <a:pPr>
              <a:spcBef>
                <a:spcPts val="300"/>
              </a:spcBef>
            </a:pPr>
            <a:r>
              <a:rPr lang="en-GB" altLang="en-US" sz="1200" b="1" dirty="0">
                <a:latin typeface="Calibri" panose="020F0502020204030204" pitchFamily="34" charset="0"/>
              </a:rPr>
              <a:t>Associated handouts/resources:</a:t>
            </a:r>
            <a:endParaRPr lang="en-US" altLang="en-US" sz="1200" b="1" dirty="0">
              <a:latin typeface="Calibri" panose="020F0502020204030204" pitchFamily="34" charset="0"/>
            </a:endParaRPr>
          </a:p>
          <a:p>
            <a:pPr>
              <a:spcBef>
                <a:spcPts val="300"/>
              </a:spcBef>
            </a:pPr>
            <a:r>
              <a:rPr lang="en-GB" altLang="en-US" sz="1200" b="1" u="sng" dirty="0">
                <a:latin typeface="Calibri" panose="020F0502020204030204" pitchFamily="34" charset="0"/>
              </a:rPr>
              <a:t>Facilitator Notes: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All drugs are potentially dangerous; there are no harmless drugs.  The only way to avoid risks is not to take drugs at all. This goes for new psychoactive substances (formerly known as 'legal highs’) as well.</a:t>
            </a:r>
          </a:p>
          <a:p>
            <a:pPr marL="171450" indent="-171450">
              <a:buFont typeface="Arial" panose="020B0604020202020204" pitchFamily="34" charset="0"/>
              <a:buChar char="•"/>
            </a:pPr>
            <a:r>
              <a:rPr lang="en-GB" dirty="0"/>
              <a:t>Some festivals offer drug testing with charities such as The Loop to reduce harm and raise awareness to the public. </a:t>
            </a:r>
          </a:p>
          <a:p>
            <a:pPr marL="171450" indent="-171450">
              <a:buFont typeface="Arial" panose="020B0604020202020204" pitchFamily="34" charset="0"/>
              <a:buChar char="•"/>
            </a:pPr>
            <a:r>
              <a:rPr lang="en-GB" dirty="0"/>
              <a:t>If you think someone is intoxicated and could be a danger to themselves or others, then report it to your supervisor / </a:t>
            </a:r>
            <a:r>
              <a:rPr lang="en-GB" dirty="0" err="1"/>
              <a:t>Oxbox</a:t>
            </a:r>
            <a:r>
              <a:rPr lang="en-GB" dirty="0"/>
              <a:t> and advise them or their friends to go to welfare.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The Festivals and Events Team consider volunteer and staff wellbeing to be of the upmost importance - and all instances of drugs or alcohol misuse are dealt with by putting the welfare of the individual concerned first before considering any further action.</a:t>
            </a:r>
          </a:p>
          <a:p>
            <a:endParaRPr lang="en-GB" b="1" dirty="0"/>
          </a:p>
          <a:p>
            <a:r>
              <a:rPr lang="en-GB" b="1" dirty="0"/>
              <a:t>Some info from</a:t>
            </a:r>
            <a:r>
              <a:rPr lang="en-GB" b="1" baseline="0" dirty="0"/>
              <a:t> The Loop:</a:t>
            </a:r>
          </a:p>
          <a:p>
            <a:endParaRPr lang="en-GB" baseline="0" dirty="0"/>
          </a:p>
          <a:p>
            <a:pPr lvl="0"/>
            <a:r>
              <a:rPr lang="en-GB" sz="1200" kern="1200" dirty="0">
                <a:solidFill>
                  <a:schemeClr val="tx1"/>
                </a:solidFill>
                <a:effectLst/>
                <a:latin typeface="+mn-lt"/>
                <a:ea typeface="+mn-ea"/>
                <a:cs typeface="+mn-cs"/>
              </a:rPr>
              <a:t>Remember that illegal drugs can vary in strength and purity.  Unless drugs have been tested, you can never know exactly what is in them or how strong they are. Even on-site testing is of limited use.</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Before taking drugs, consider your environment and how you might feel when intoxicated there</a:t>
            </a:r>
          </a:p>
          <a:p>
            <a:pPr lvl="0"/>
            <a:r>
              <a:rPr lang="en-GB" sz="1200" kern="1200" dirty="0">
                <a:solidFill>
                  <a:schemeClr val="tx1"/>
                </a:solidFill>
                <a:effectLst/>
                <a:latin typeface="+mn-lt"/>
                <a:ea typeface="+mn-ea"/>
                <a:cs typeface="+mn-cs"/>
              </a:rPr>
              <a:t>Be open with your friends if you are taking drugs and look after each other.  If anyone feels unwell encourage them to seek medical attention or visit the welfare team.</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Remember that tolerance levels can vary.  You may not have the same tolerance level as your friends so always start low and go slow</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Beware of mixing different substances and/or alcohol.  For example alcohol and ketamine can be a potentially lethal combination.</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In recent years, there have been a number of deaths related to very high strength ecstasy pills.  As with all drugs, if taking ecstasy you should start low and go slow. </a:t>
            </a:r>
          </a:p>
        </p:txBody>
      </p:sp>
      <p:sp>
        <p:nvSpPr>
          <p:cNvPr id="4" name="Slide Number Placeholder 3"/>
          <p:cNvSpPr>
            <a:spLocks noGrp="1"/>
          </p:cNvSpPr>
          <p:nvPr>
            <p:ph type="sldNum" sz="quarter" idx="10"/>
          </p:nvPr>
        </p:nvSpPr>
        <p:spPr/>
        <p:txBody>
          <a:bodyPr/>
          <a:lstStyle/>
          <a:p>
            <a:fld id="{A4621436-5774-462C-91E1-DA676149C134}" type="slidenum">
              <a:rPr lang="en-GB" smtClean="0"/>
              <a:t>41</a:t>
            </a:fld>
            <a:endParaRPr lang="en-GB" dirty="0"/>
          </a:p>
        </p:txBody>
      </p:sp>
    </p:spTree>
    <p:extLst>
      <p:ext uri="{BB962C8B-B14F-4D97-AF65-F5344CB8AC3E}">
        <p14:creationId xmlns:p14="http://schemas.microsoft.com/office/powerpoint/2010/main" val="14553069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GB" altLang="en-US" sz="1200" b="1" dirty="0">
                <a:latin typeface="Calibri" panose="020F0502020204030204" pitchFamily="34" charset="0"/>
              </a:rPr>
              <a:t>Topic: Aggression</a:t>
            </a:r>
          </a:p>
          <a:p>
            <a:pPr>
              <a:spcBef>
                <a:spcPts val="300"/>
              </a:spcBef>
            </a:pPr>
            <a:r>
              <a:rPr lang="en-GB" altLang="en-US" sz="1200" b="1" dirty="0">
                <a:latin typeface="Calibri" panose="020F0502020204030204" pitchFamily="34" charset="0"/>
              </a:rPr>
              <a:t>Associated handouts/resources:</a:t>
            </a:r>
            <a:endParaRPr lang="en-US" altLang="en-US" sz="1200" b="1" dirty="0">
              <a:latin typeface="Calibri" panose="020F0502020204030204" pitchFamily="34" charset="0"/>
            </a:endParaRPr>
          </a:p>
          <a:p>
            <a:pPr>
              <a:spcBef>
                <a:spcPts val="300"/>
              </a:spcBef>
            </a:pPr>
            <a:r>
              <a:rPr lang="en-GB" altLang="en-US" sz="1200" b="1" u="sng" dirty="0">
                <a:latin typeface="Calibri" panose="020F0502020204030204" pitchFamily="34" charset="0"/>
              </a:rPr>
              <a:t>Facilitator Notes: </a:t>
            </a:r>
          </a:p>
          <a:p>
            <a:pPr>
              <a:spcBef>
                <a:spcPts val="300"/>
              </a:spcBef>
            </a:pPr>
            <a:endParaRPr lang="en-GB" altLang="en-US" sz="1200" b="1" u="sng" dirty="0">
              <a:latin typeface="Calibri" panose="020F0502020204030204" pitchFamily="34" charset="0"/>
            </a:endParaRPr>
          </a:p>
          <a:p>
            <a:r>
              <a:rPr lang="en-GB" altLang="en-US" dirty="0">
                <a:latin typeface="Calibri" pitchFamily="34" charset="0"/>
              </a:rPr>
              <a:t>Signs to watch for:</a:t>
            </a:r>
          </a:p>
          <a:p>
            <a:pPr marL="285750" indent="-285750">
              <a:buFont typeface="Arial" panose="020B0604020202020204" pitchFamily="34" charset="0"/>
              <a:buChar char="•"/>
            </a:pPr>
            <a:r>
              <a:rPr lang="en-GB" altLang="en-US" dirty="0">
                <a:latin typeface="Calibri" pitchFamily="34" charset="0"/>
              </a:rPr>
              <a:t> Intense eye contact</a:t>
            </a:r>
          </a:p>
          <a:p>
            <a:pPr marL="285750" indent="-285750">
              <a:buFont typeface="Arial" panose="020B0604020202020204" pitchFamily="34" charset="0"/>
              <a:buChar char="•"/>
            </a:pPr>
            <a:r>
              <a:rPr lang="en-GB" altLang="en-US" dirty="0">
                <a:latin typeface="Calibri" pitchFamily="34" charset="0"/>
              </a:rPr>
              <a:t> Abuse focused on you personally</a:t>
            </a:r>
          </a:p>
          <a:p>
            <a:pPr marL="285750" indent="-285750">
              <a:buFont typeface="Arial" panose="020B0604020202020204" pitchFamily="34" charset="0"/>
              <a:buChar char="•"/>
            </a:pPr>
            <a:r>
              <a:rPr lang="en-GB" altLang="en-US" dirty="0">
                <a:latin typeface="Calibri" pitchFamily="34" charset="0"/>
              </a:rPr>
              <a:t> Increasingly abusive/threatening language</a:t>
            </a:r>
          </a:p>
          <a:p>
            <a:pPr marL="285750" indent="-285750">
              <a:buFont typeface="Arial" panose="020B0604020202020204" pitchFamily="34" charset="0"/>
              <a:buChar char="•"/>
            </a:pPr>
            <a:r>
              <a:rPr lang="en-GB" altLang="en-US" dirty="0">
                <a:latin typeface="Calibri" pitchFamily="34" charset="0"/>
              </a:rPr>
              <a:t> Your personal space being invaded</a:t>
            </a:r>
          </a:p>
          <a:p>
            <a:pPr marL="285750" indent="-285750">
              <a:buFont typeface="Arial" panose="020B0604020202020204" pitchFamily="34" charset="0"/>
              <a:buChar char="•"/>
            </a:pPr>
            <a:r>
              <a:rPr lang="en-GB" altLang="en-US" dirty="0">
                <a:latin typeface="Calibri" pitchFamily="34" charset="0"/>
              </a:rPr>
              <a:t> Pointing - possibly leading to physical contact</a:t>
            </a:r>
          </a:p>
          <a:p>
            <a:pPr marL="285750" indent="-285750">
              <a:buFont typeface="Arial" panose="020B0604020202020204" pitchFamily="34" charset="0"/>
              <a:buChar char="•"/>
            </a:pPr>
            <a:r>
              <a:rPr lang="en-GB" altLang="en-US" dirty="0">
                <a:latin typeface="Calibri" pitchFamily="34" charset="0"/>
              </a:rPr>
              <a:t> Square on posture</a:t>
            </a:r>
          </a:p>
          <a:p>
            <a:pPr>
              <a:spcBef>
                <a:spcPts val="300"/>
              </a:spcBef>
            </a:pPr>
            <a:endParaRPr lang="en-GB" altLang="en-US" sz="1200" b="1" u="sng" dirty="0">
              <a:latin typeface="Calibri" panose="020F0502020204030204" pitchFamily="34" charset="0"/>
            </a:endParaRPr>
          </a:p>
          <a:p>
            <a:pPr marL="0" indent="0" eaLnBrk="1" hangingPunct="1">
              <a:lnSpc>
                <a:spcPct val="100000"/>
              </a:lnSpc>
              <a:spcBef>
                <a:spcPts val="0"/>
              </a:spcBef>
              <a:buFontTx/>
              <a:buNone/>
            </a:pPr>
            <a:r>
              <a:rPr lang="en-US" altLang="en-US" b="1" dirty="0">
                <a:solidFill>
                  <a:srgbClr val="FF7605"/>
                </a:solidFill>
                <a:cs typeface="Courier New" panose="02070309020205020404" pitchFamily="49" charset="0"/>
              </a:rPr>
              <a:t>P</a:t>
            </a:r>
            <a:r>
              <a:rPr lang="en-US" altLang="en-US" dirty="0">
                <a:cs typeface="Arial" charset="0"/>
              </a:rPr>
              <a:t>osition – allow exit, don’t block or be blocked</a:t>
            </a:r>
          </a:p>
          <a:p>
            <a:pPr marL="0" indent="0" eaLnBrk="1" hangingPunct="1">
              <a:lnSpc>
                <a:spcPct val="100000"/>
              </a:lnSpc>
              <a:spcBef>
                <a:spcPts val="0"/>
              </a:spcBef>
              <a:buFontTx/>
              <a:buNone/>
            </a:pPr>
            <a:r>
              <a:rPr lang="en-GB" altLang="en-US" b="1" dirty="0">
                <a:solidFill>
                  <a:srgbClr val="FF7605"/>
                </a:solidFill>
                <a:cs typeface="Courier New" panose="02070309020205020404" pitchFamily="49" charset="0"/>
              </a:rPr>
              <a:t>A</a:t>
            </a:r>
            <a:r>
              <a:rPr lang="en-GB" altLang="en-US" dirty="0">
                <a:cs typeface="Arial" charset="0"/>
              </a:rPr>
              <a:t>ttitude – positive and helpful</a:t>
            </a:r>
          </a:p>
          <a:p>
            <a:pPr marL="0" indent="0" eaLnBrk="1" hangingPunct="1">
              <a:lnSpc>
                <a:spcPct val="100000"/>
              </a:lnSpc>
              <a:spcBef>
                <a:spcPts val="0"/>
              </a:spcBef>
              <a:buFontTx/>
              <a:buNone/>
            </a:pPr>
            <a:r>
              <a:rPr lang="en-US" altLang="en-US" b="1" dirty="0">
                <a:solidFill>
                  <a:srgbClr val="FF7605"/>
                </a:solidFill>
                <a:cs typeface="Courier New" panose="02070309020205020404" pitchFamily="49" charset="0"/>
              </a:rPr>
              <a:t>L</a:t>
            </a:r>
            <a:r>
              <a:rPr lang="en-US" altLang="en-US" dirty="0">
                <a:cs typeface="Arial" charset="0"/>
              </a:rPr>
              <a:t>ook and Listen </a:t>
            </a:r>
          </a:p>
          <a:p>
            <a:pPr marL="0" indent="0" eaLnBrk="1" hangingPunct="1">
              <a:lnSpc>
                <a:spcPct val="100000"/>
              </a:lnSpc>
              <a:spcBef>
                <a:spcPts val="0"/>
              </a:spcBef>
              <a:buFontTx/>
              <a:buNone/>
            </a:pPr>
            <a:r>
              <a:rPr lang="en-US" altLang="en-US" b="1" dirty="0">
                <a:solidFill>
                  <a:srgbClr val="FF7605"/>
                </a:solidFill>
                <a:cs typeface="Courier New" panose="02070309020205020404" pitchFamily="49" charset="0"/>
              </a:rPr>
              <a:t>M</a:t>
            </a:r>
            <a:r>
              <a:rPr lang="en-US" altLang="en-US" dirty="0">
                <a:cs typeface="Arial" charset="0"/>
              </a:rPr>
              <a:t>ake space – comfortable distance</a:t>
            </a:r>
          </a:p>
          <a:p>
            <a:pPr marL="0" indent="0" eaLnBrk="1" hangingPunct="1">
              <a:lnSpc>
                <a:spcPct val="100000"/>
              </a:lnSpc>
              <a:spcBef>
                <a:spcPts val="0"/>
              </a:spcBef>
              <a:buFontTx/>
              <a:buNone/>
            </a:pPr>
            <a:r>
              <a:rPr lang="en-US" altLang="en-US" b="1" dirty="0">
                <a:solidFill>
                  <a:srgbClr val="FF7605"/>
                </a:solidFill>
                <a:cs typeface="Courier New" panose="02070309020205020404" pitchFamily="49" charset="0"/>
              </a:rPr>
              <a:t>S</a:t>
            </a:r>
            <a:r>
              <a:rPr lang="en-US" altLang="en-US" dirty="0">
                <a:cs typeface="Arial" charset="0"/>
              </a:rPr>
              <a:t>tance – side on, shoulders relaxed </a:t>
            </a:r>
            <a:endParaRPr lang="en-GB" altLang="en-US" dirty="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171450" indent="-171450">
              <a:lnSpc>
                <a:spcPct val="100000"/>
              </a:lnSpc>
              <a:spcBef>
                <a:spcPts val="0"/>
              </a:spcBef>
              <a:buFont typeface="Arial" panose="020B0604020202020204" pitchFamily="34" charset="0"/>
              <a:buChar char="•"/>
            </a:pPr>
            <a:r>
              <a:rPr lang="en-US" altLang="en-US" dirty="0">
                <a:cs typeface="Times New Roman" pitchFamily="18" charset="0"/>
              </a:rPr>
              <a:t>Keep your ego in check!!!</a:t>
            </a:r>
          </a:p>
          <a:p>
            <a:pPr marL="171450" indent="-171450">
              <a:lnSpc>
                <a:spcPct val="100000"/>
              </a:lnSpc>
              <a:spcBef>
                <a:spcPts val="0"/>
              </a:spcBef>
              <a:buFont typeface="Arial" panose="020B0604020202020204" pitchFamily="34" charset="0"/>
              <a:buChar char="•"/>
            </a:pPr>
            <a:r>
              <a:rPr lang="en-US" altLang="en-US" dirty="0">
                <a:cs typeface="Times New Roman" pitchFamily="18" charset="0"/>
              </a:rPr>
              <a:t>Be professional and courteous (friendly, fair but firm)</a:t>
            </a:r>
          </a:p>
          <a:p>
            <a:pPr marL="171450" indent="-171450">
              <a:lnSpc>
                <a:spcPct val="100000"/>
              </a:lnSpc>
              <a:spcBef>
                <a:spcPts val="0"/>
              </a:spcBef>
              <a:buFont typeface="Arial" panose="020B0604020202020204" pitchFamily="34" charset="0"/>
              <a:buChar char="•"/>
            </a:pPr>
            <a:r>
              <a:rPr lang="en-US" altLang="en-US" dirty="0">
                <a:cs typeface="Times New Roman" pitchFamily="18" charset="0"/>
              </a:rPr>
              <a:t>B</a:t>
            </a:r>
            <a:r>
              <a:rPr lang="en-US" altLang="en-US" dirty="0">
                <a:cs typeface="Arial" charset="0"/>
              </a:rPr>
              <a:t>uild a rapport</a:t>
            </a:r>
          </a:p>
          <a:p>
            <a:pPr marL="171450" indent="-171450">
              <a:lnSpc>
                <a:spcPct val="100000"/>
              </a:lnSpc>
              <a:spcBef>
                <a:spcPts val="0"/>
              </a:spcBef>
              <a:buFont typeface="Arial" panose="020B0604020202020204" pitchFamily="34" charset="0"/>
              <a:buChar char="•"/>
            </a:pPr>
            <a:r>
              <a:rPr lang="en-US" altLang="en-US" dirty="0">
                <a:cs typeface="Arial" charset="0"/>
              </a:rPr>
              <a:t>If the person is clearly angry, try and move them to one side, and just listen quietly and be calm, until </a:t>
            </a:r>
            <a:r>
              <a:rPr lang="en-US" altLang="en-US" i="1" dirty="0">
                <a:cs typeface="Arial" charset="0"/>
              </a:rPr>
              <a:t>they</a:t>
            </a:r>
            <a:r>
              <a:rPr lang="en-US" altLang="en-US" dirty="0">
                <a:cs typeface="Arial" charset="0"/>
              </a:rPr>
              <a:t> calm down. Only then will any communication and reconciliation take place.</a:t>
            </a:r>
          </a:p>
          <a:p>
            <a:pPr marL="171450" indent="-171450">
              <a:lnSpc>
                <a:spcPct val="100000"/>
              </a:lnSpc>
              <a:spcBef>
                <a:spcPts val="0"/>
              </a:spcBef>
              <a:buSzPct val="85000"/>
              <a:buFont typeface="Arial" panose="020B0604020202020204" pitchFamily="34" charset="0"/>
              <a:buChar char="•"/>
            </a:pPr>
            <a:r>
              <a:rPr lang="en-US" altLang="en-US" dirty="0">
                <a:cs typeface="Arial" charset="0"/>
              </a:rPr>
              <a:t>Try to see their point of view</a:t>
            </a:r>
          </a:p>
          <a:p>
            <a:pPr marL="171450" indent="-171450">
              <a:lnSpc>
                <a:spcPct val="100000"/>
              </a:lnSpc>
              <a:spcBef>
                <a:spcPts val="0"/>
              </a:spcBef>
              <a:buSzPct val="85000"/>
              <a:buFont typeface="Arial" panose="020B0604020202020204" pitchFamily="34" charset="0"/>
              <a:buChar char="•"/>
            </a:pPr>
            <a:r>
              <a:rPr lang="en-US" altLang="en-US" dirty="0">
                <a:cs typeface="Times New Roman" pitchFamily="18" charset="0"/>
              </a:rPr>
              <a:t>L</a:t>
            </a:r>
            <a:r>
              <a:rPr lang="en-US" altLang="en-US" dirty="0">
                <a:cs typeface="Arial" charset="0"/>
              </a:rPr>
              <a:t>ook for a win-win outcome </a:t>
            </a:r>
          </a:p>
          <a:p>
            <a:pPr marL="171450" indent="-171450">
              <a:lnSpc>
                <a:spcPct val="100000"/>
              </a:lnSpc>
              <a:spcBef>
                <a:spcPts val="0"/>
              </a:spcBef>
              <a:buSzPct val="85000"/>
              <a:buFont typeface="Arial" panose="020B0604020202020204" pitchFamily="34" charset="0"/>
              <a:buChar char="•"/>
            </a:pPr>
            <a:r>
              <a:rPr lang="en-US" altLang="en-US" dirty="0">
                <a:cs typeface="Arial" charset="0"/>
              </a:rPr>
              <a:t>Accept you cannot win them all! Let it go…</a:t>
            </a:r>
          </a:p>
          <a:p>
            <a:pPr marL="171450" indent="-171450">
              <a:lnSpc>
                <a:spcPct val="100000"/>
              </a:lnSpc>
              <a:spcBef>
                <a:spcPts val="0"/>
              </a:spcBef>
              <a:buSzPct val="85000"/>
              <a:buFont typeface="Arial" panose="020B0604020202020204" pitchFamily="34" charset="0"/>
              <a:buChar char="•"/>
            </a:pPr>
            <a:r>
              <a:rPr lang="en-US" altLang="en-US" dirty="0">
                <a:cs typeface="Arial" charset="0"/>
              </a:rPr>
              <a:t>And always - Keep safe</a:t>
            </a:r>
            <a:endParaRPr lang="en-GB" altLang="en-US" dirty="0"/>
          </a:p>
          <a:p>
            <a:pPr marL="196850" indent="-196850"/>
            <a:endParaRPr lang="en-GB" altLang="en-US" dirty="0"/>
          </a:p>
          <a:p>
            <a:pPr marL="196850" indent="-196850"/>
            <a:r>
              <a:rPr lang="en-GB" altLang="en-US" i="1" dirty="0"/>
              <a:t>Extra notes:</a:t>
            </a:r>
          </a:p>
          <a:p>
            <a:pPr marL="196850" indent="-196850"/>
            <a:r>
              <a:rPr lang="en-GB" altLang="en-US" dirty="0"/>
              <a:t>Self explanatory – be friendly but professional. Smiling is good in many circumstances, be r</a:t>
            </a:r>
            <a:r>
              <a:rPr lang="en-US" altLang="en-US" dirty="0" err="1"/>
              <a:t>elaxed</a:t>
            </a:r>
            <a:r>
              <a:rPr lang="en-US" altLang="en-US" dirty="0"/>
              <a:t> - but aware of appropriateness.</a:t>
            </a:r>
            <a:endParaRPr lang="en-GB" altLang="en-US" dirty="0"/>
          </a:p>
          <a:p>
            <a:pPr marL="196850" indent="-196850">
              <a:buFontTx/>
              <a:buAutoNum type="arabicPeriod"/>
            </a:pPr>
            <a:r>
              <a:rPr lang="en-GB" altLang="en-US" dirty="0"/>
              <a:t>Rapport - sometimes it helps to explain we are trying to keep everyone safe, we don’t want anyone getting hurt. Sometimes that means we have to restrict access to a gate or venue, which we understand can be a problem for others. We should be able to suggest alternative routes or venues.</a:t>
            </a:r>
          </a:p>
          <a:p>
            <a:pPr marL="196850" indent="-196850"/>
            <a:endParaRPr lang="en-GB" altLang="en-US" dirty="0"/>
          </a:p>
          <a:p>
            <a:pPr marL="196850" indent="-196850"/>
            <a:r>
              <a:rPr lang="en-GB" altLang="en-US" dirty="0"/>
              <a:t>Not winning them all – sometimes people want something they can’t have and there’s nothing you can do about it. They may not be very nice! Be calm, don’t take it to heart. </a:t>
            </a:r>
          </a:p>
          <a:p>
            <a:pPr marL="196850" indent="-196850"/>
            <a:endParaRPr lang="en-GB" altLang="en-US" dirty="0"/>
          </a:p>
          <a:p>
            <a:pPr marL="196850" indent="-196850"/>
            <a:r>
              <a:rPr lang="en-US" altLang="en-US" dirty="0"/>
              <a:t>Conflict situations are not necessarily threatening, they are often a difference of views. Get security help at all times though if the situation is threatening.</a:t>
            </a:r>
          </a:p>
          <a:p>
            <a:pPr marL="196850" indent="-196850"/>
            <a:endParaRPr lang="en-US" sz="1200" dirty="0"/>
          </a:p>
          <a:p>
            <a:pPr marL="196850" indent="-196850"/>
            <a:r>
              <a:rPr lang="en-US" sz="1200" dirty="0"/>
              <a:t>Don’t forget, when you’re out and about:</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If you see trouble, report it. Prevention is better than putting yourself in danger.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Consider how your own behaviour could be interpreted and be sensitive to the fact that when people are intoxicated things can be taken the wrong way.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Festival sites are huge!  You don’t need to stick around in one place if you feel uncomfortable.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Verbal abuse is still abuse and should not be tolerated from members of the public, other volunteers or festival staff. Report it.</a:t>
            </a:r>
          </a:p>
          <a:p>
            <a:endParaRPr lang="en-GB" dirty="0"/>
          </a:p>
          <a:p>
            <a:endParaRPr lang="en-GB" dirty="0"/>
          </a:p>
        </p:txBody>
      </p:sp>
      <p:sp>
        <p:nvSpPr>
          <p:cNvPr id="4" name="Slide Number Placeholder 3"/>
          <p:cNvSpPr>
            <a:spLocks noGrp="1"/>
          </p:cNvSpPr>
          <p:nvPr>
            <p:ph type="sldNum" sz="quarter" idx="10"/>
          </p:nvPr>
        </p:nvSpPr>
        <p:spPr/>
        <p:txBody>
          <a:bodyPr/>
          <a:lstStyle/>
          <a:p>
            <a:fld id="{A4621436-5774-462C-91E1-DA676149C134}" type="slidenum">
              <a:rPr lang="en-GB" smtClean="0"/>
              <a:t>42</a:t>
            </a:fld>
            <a:endParaRPr lang="en-GB" dirty="0"/>
          </a:p>
        </p:txBody>
      </p:sp>
    </p:spTree>
    <p:extLst>
      <p:ext uri="{BB962C8B-B14F-4D97-AF65-F5344CB8AC3E}">
        <p14:creationId xmlns:p14="http://schemas.microsoft.com/office/powerpoint/2010/main" val="321289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GB" altLang="en-US" sz="1200" b="1" dirty="0">
                <a:latin typeface="Calibri" panose="020F0502020204030204" pitchFamily="34" charset="0"/>
              </a:rPr>
              <a:t>Topic: Fires</a:t>
            </a:r>
          </a:p>
          <a:p>
            <a:pPr>
              <a:spcBef>
                <a:spcPts val="300"/>
              </a:spcBef>
            </a:pPr>
            <a:r>
              <a:rPr lang="en-GB" altLang="en-US" sz="1200" b="1" dirty="0">
                <a:latin typeface="Calibri" panose="020F0502020204030204" pitchFamily="34" charset="0"/>
              </a:rPr>
              <a:t>Associated handouts/resources: video</a:t>
            </a:r>
          </a:p>
          <a:p>
            <a:pPr>
              <a:spcBef>
                <a:spcPts val="300"/>
              </a:spcBef>
            </a:pPr>
            <a:r>
              <a:rPr lang="en-GB" altLang="en-US" sz="1200" b="1" u="sng" dirty="0">
                <a:latin typeface="Calibri" panose="020F0502020204030204" pitchFamily="34" charset="0"/>
              </a:rPr>
              <a:t>Facilitator Notes </a:t>
            </a:r>
          </a:p>
          <a:p>
            <a:pPr>
              <a:spcBef>
                <a:spcPts val="300"/>
              </a:spcBef>
            </a:pPr>
            <a:endParaRPr lang="en-GB" altLang="en-US" sz="1200" b="1" u="sng" dirty="0">
              <a:latin typeface="Calibri" panose="020F0502020204030204" pitchFamily="34" charset="0"/>
            </a:endParaRPr>
          </a:p>
          <a:p>
            <a:pPr>
              <a:spcBef>
                <a:spcPts val="300"/>
              </a:spcBef>
            </a:pPr>
            <a:r>
              <a:rPr lang="en-US" altLang="en-US" sz="1200" dirty="0">
                <a:latin typeface="Calibri" panose="020F0502020204030204" pitchFamily="34" charset="0"/>
              </a:rPr>
              <a:t>Fires</a:t>
            </a:r>
          </a:p>
          <a:p>
            <a:pPr>
              <a:spcBef>
                <a:spcPts val="300"/>
              </a:spcBef>
            </a:pPr>
            <a:endParaRPr lang="en-US" altLang="en-US" sz="1200" dirty="0">
              <a:latin typeface="Calibri" panose="020F0502020204030204" pitchFamily="34" charset="0"/>
            </a:endParaRPr>
          </a:p>
          <a:p>
            <a:pPr>
              <a:spcBef>
                <a:spcPts val="300"/>
              </a:spcBef>
            </a:pPr>
            <a:r>
              <a:rPr lang="en-US" altLang="en-US" sz="1200" dirty="0">
                <a:latin typeface="Calibri" panose="020F0502020204030204" pitchFamily="34" charset="0"/>
              </a:rPr>
              <a:t>Sometimes you will see, or be alerted to, a fire, that may be a hazard</a:t>
            </a:r>
          </a:p>
          <a:p>
            <a:pPr>
              <a:spcBef>
                <a:spcPts val="300"/>
              </a:spcBef>
            </a:pPr>
            <a:endParaRPr lang="en-US" altLang="en-US" sz="1200" dirty="0">
              <a:latin typeface="Calibri" panose="020F0502020204030204" pitchFamily="34" charset="0"/>
            </a:endParaRPr>
          </a:p>
          <a:p>
            <a:pPr>
              <a:spcBef>
                <a:spcPts val="300"/>
              </a:spcBef>
            </a:pPr>
            <a:r>
              <a:rPr lang="en-US" altLang="en-US" sz="1200" dirty="0">
                <a:latin typeface="Calibri" panose="020F0502020204030204" pitchFamily="34" charset="0"/>
              </a:rPr>
              <a:t>Is it a hazard?</a:t>
            </a:r>
          </a:p>
          <a:p>
            <a:pPr marL="171450" indent="-171450">
              <a:spcBef>
                <a:spcPts val="300"/>
              </a:spcBef>
              <a:buFont typeface="Arial" panose="020B0604020202020204" pitchFamily="34" charset="0"/>
              <a:buChar char="•"/>
            </a:pPr>
            <a:r>
              <a:rPr lang="en-US" altLang="en-US" sz="1200" dirty="0">
                <a:latin typeface="Calibri" panose="020F0502020204030204" pitchFamily="34" charset="0"/>
              </a:rPr>
              <a:t>Somewhere where fires are not allowed?</a:t>
            </a:r>
          </a:p>
          <a:p>
            <a:pPr marL="171450" indent="-171450">
              <a:spcBef>
                <a:spcPts val="300"/>
              </a:spcBef>
              <a:buFont typeface="Arial" panose="020B0604020202020204" pitchFamily="34" charset="0"/>
              <a:buChar char="•"/>
            </a:pPr>
            <a:r>
              <a:rPr lang="en-US" altLang="en-US" sz="1200" dirty="0">
                <a:latin typeface="Calibri" panose="020F0502020204030204" pitchFamily="34" charset="0"/>
              </a:rPr>
              <a:t>Causing an immediate danger to people or tents?</a:t>
            </a:r>
          </a:p>
          <a:p>
            <a:pPr marL="171450" indent="-171450">
              <a:spcBef>
                <a:spcPts val="300"/>
              </a:spcBef>
              <a:buFont typeface="Arial" panose="020B0604020202020204" pitchFamily="34" charset="0"/>
              <a:buChar char="•"/>
            </a:pPr>
            <a:r>
              <a:rPr lang="en-US" altLang="en-US" sz="1200" dirty="0">
                <a:latin typeface="Calibri" panose="020F0502020204030204" pitchFamily="34" charset="0"/>
              </a:rPr>
              <a:t>Close to a vehicle or sources of fuel?</a:t>
            </a:r>
          </a:p>
          <a:p>
            <a:pPr marL="171450" indent="-171450">
              <a:spcBef>
                <a:spcPts val="300"/>
              </a:spcBef>
              <a:buFont typeface="Arial" panose="020B0604020202020204" pitchFamily="34" charset="0"/>
              <a:buChar char="•"/>
            </a:pPr>
            <a:r>
              <a:rPr lang="en-US" altLang="en-US" sz="1200" dirty="0">
                <a:latin typeface="Calibri" panose="020F0502020204030204" pitchFamily="34" charset="0"/>
              </a:rPr>
              <a:t>Is the ground dry, and the fire in danger of spreading?</a:t>
            </a:r>
          </a:p>
          <a:p>
            <a:pPr marL="171450" indent="-171450">
              <a:spcBef>
                <a:spcPts val="300"/>
              </a:spcBef>
              <a:buFont typeface="Arial" panose="020B0604020202020204" pitchFamily="34" charset="0"/>
              <a:buChar char="•"/>
            </a:pPr>
            <a:r>
              <a:rPr lang="en-US" altLang="en-US" sz="1200" dirty="0">
                <a:latin typeface="Calibri" panose="020F0502020204030204" pitchFamily="34" charset="0"/>
              </a:rPr>
              <a:t>Are people putting things on the fire that might cause it to become dangerous?</a:t>
            </a:r>
          </a:p>
          <a:p>
            <a:pPr>
              <a:spcBef>
                <a:spcPts val="300"/>
              </a:spcBef>
            </a:pPr>
            <a:endParaRPr lang="en-US" altLang="en-US" sz="1200" dirty="0">
              <a:latin typeface="Calibri" panose="020F0502020204030204" pitchFamily="34" charset="0"/>
            </a:endParaRPr>
          </a:p>
          <a:p>
            <a:pPr>
              <a:spcBef>
                <a:spcPts val="300"/>
              </a:spcBef>
            </a:pPr>
            <a:r>
              <a:rPr lang="en-US" altLang="en-US" sz="1200" dirty="0">
                <a:latin typeface="Calibri" panose="020F0502020204030204" pitchFamily="34" charset="0"/>
              </a:rPr>
              <a:t>If yes – </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altLang="en-US" sz="1200" kern="0" dirty="0"/>
              <a:t>Act promptly and calmly</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altLang="en-US" sz="1200" kern="0" dirty="0"/>
              <a:t>Find somebody with a radio</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altLang="en-US" sz="1200" kern="0" dirty="0"/>
              <a:t>Radio or call the </a:t>
            </a:r>
            <a:r>
              <a:rPr lang="en-US" altLang="en-US" sz="1200" kern="0" dirty="0" err="1"/>
              <a:t>Oxbox</a:t>
            </a:r>
            <a:endParaRPr lang="en-US" altLang="en-US" sz="1200" kern="0" dirty="0"/>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altLang="en-US" sz="1200" kern="0" dirty="0"/>
              <a:t>Be aware of any code words in use</a:t>
            </a:r>
          </a:p>
          <a:p>
            <a:pPr>
              <a:spcBef>
                <a:spcPts val="300"/>
              </a:spcBef>
            </a:pPr>
            <a:endParaRPr lang="en-GB" altLang="en-US" sz="1200" b="1" u="sng" dirty="0">
              <a:latin typeface="Calibri" panose="020F0502020204030204"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r>
              <a:rPr lang="en-GB" altLang="en-US" sz="1200" b="0" u="none" dirty="0">
                <a:latin typeface="Calibri" panose="020F0502020204030204" pitchFamily="34" charset="0"/>
              </a:rPr>
              <a:t>Many areas in a festival will have fire extinguishers relevant to the type of fire risk. You won’t be expected to know the different types and applications</a:t>
            </a: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altLang="en-US" sz="1200" b="0" u="none" dirty="0">
              <a:latin typeface="Calibri" panose="020F0502020204030204" pitchFamily="34" charset="0"/>
            </a:endParaRPr>
          </a:p>
          <a:p>
            <a:pPr>
              <a:spcBef>
                <a:spcPts val="300"/>
              </a:spcBef>
            </a:pPr>
            <a:r>
              <a:rPr lang="en-GB" altLang="en-US" sz="1200" b="0" u="none" dirty="0">
                <a:latin typeface="Calibri" panose="020F0502020204030204" pitchFamily="34" charset="0"/>
              </a:rPr>
              <a:t>Only tackle a fire if it is safe to do so and it’s a small fire</a:t>
            </a:r>
          </a:p>
          <a:p>
            <a:pPr>
              <a:spcBef>
                <a:spcPts val="300"/>
              </a:spcBef>
            </a:pPr>
            <a:endParaRPr lang="en-GB" altLang="en-US" sz="1200" b="1" u="sng" dirty="0">
              <a:latin typeface="Calibri" panose="020F0502020204030204" pitchFamily="34" charset="0"/>
            </a:endParaRPr>
          </a:p>
          <a:p>
            <a:pPr eaLnBrk="1" hangingPunct="1">
              <a:lnSpc>
                <a:spcPct val="90000"/>
              </a:lnSpc>
            </a:pPr>
            <a:r>
              <a:rPr lang="en-GB" altLang="en-US" sz="1050" b="0" u="none" dirty="0">
                <a:latin typeface="Calibri" panose="020F0502020204030204" pitchFamily="34" charset="0"/>
              </a:rPr>
              <a:t>SMALL AND CONTAINED: </a:t>
            </a:r>
            <a:r>
              <a:rPr lang="en-GB" altLang="en-US" sz="1050" dirty="0">
                <a:latin typeface="Arial" panose="020B0604020202020204" pitchFamily="34" charset="0"/>
              </a:rPr>
              <a:t> Size of a wastepaper basket or smaller. Or size of fire extinguisher.</a:t>
            </a:r>
            <a:endParaRPr lang="en-GB" altLang="en-US" sz="1050" u="sng" dirty="0">
              <a:latin typeface="Calibri" panose="020F0502020204030204" pitchFamily="34" charset="0"/>
            </a:endParaRPr>
          </a:p>
          <a:p>
            <a:pPr eaLnBrk="1" hangingPunct="1">
              <a:lnSpc>
                <a:spcPct val="90000"/>
              </a:lnSpc>
            </a:pPr>
            <a:endParaRPr lang="en-GB" altLang="en-US" sz="1050" b="1" u="sng" dirty="0">
              <a:latin typeface="Calibri" panose="020F0502020204030204" pitchFamily="34" charset="0"/>
            </a:endParaRPr>
          </a:p>
          <a:p>
            <a:pPr eaLnBrk="1" hangingPunct="1">
              <a:lnSpc>
                <a:spcPct val="90000"/>
              </a:lnSpc>
            </a:pPr>
            <a:r>
              <a:rPr lang="en-US" altLang="en-US" sz="1050" dirty="0">
                <a:latin typeface="Calibri" panose="020F0502020204030204" pitchFamily="34" charset="0"/>
              </a:rPr>
              <a:t>The rules are:</a:t>
            </a:r>
          </a:p>
          <a:p>
            <a:pPr marL="171450" indent="-171450" eaLnBrk="1" hangingPunct="1">
              <a:lnSpc>
                <a:spcPct val="90000"/>
              </a:lnSpc>
              <a:buFont typeface="Arial" panose="020B0604020202020204" pitchFamily="34" charset="0"/>
              <a:buChar char="•"/>
            </a:pPr>
            <a:r>
              <a:rPr lang="en-US" altLang="en-US" sz="1200" dirty="0">
                <a:solidFill>
                  <a:srgbClr val="FF0000"/>
                </a:solidFill>
                <a:latin typeface="Calibri" panose="020F0502020204030204" pitchFamily="34" charset="0"/>
              </a:rPr>
              <a:t>Only tackle a fire if you are confident</a:t>
            </a:r>
          </a:p>
          <a:p>
            <a:pPr marL="171450" indent="-171450" eaLnBrk="1" hangingPunct="1">
              <a:lnSpc>
                <a:spcPct val="90000"/>
              </a:lnSpc>
              <a:buFont typeface="Arial" panose="020B0604020202020204" pitchFamily="34" charset="0"/>
              <a:buChar char="•"/>
            </a:pPr>
            <a:r>
              <a:rPr lang="en-US" altLang="en-US" sz="1200" dirty="0">
                <a:solidFill>
                  <a:srgbClr val="FF0000"/>
                </a:solidFill>
                <a:latin typeface="Calibri" panose="020F0502020204030204" pitchFamily="34" charset="0"/>
              </a:rPr>
              <a:t>Always use an extinguisher</a:t>
            </a:r>
          </a:p>
          <a:p>
            <a:pPr marL="171450" indent="-171450" eaLnBrk="1" hangingPunct="1">
              <a:lnSpc>
                <a:spcPct val="90000"/>
              </a:lnSpc>
              <a:buFont typeface="Arial" panose="020B0604020202020204" pitchFamily="34" charset="0"/>
              <a:buChar char="•"/>
            </a:pPr>
            <a:r>
              <a:rPr lang="en-US" altLang="en-US" sz="1200" dirty="0">
                <a:solidFill>
                  <a:srgbClr val="FF0000"/>
                </a:solidFill>
                <a:latin typeface="Calibri" panose="020F0502020204030204" pitchFamily="34" charset="0"/>
              </a:rPr>
              <a:t>Approach no closer than 3 m</a:t>
            </a:r>
          </a:p>
          <a:p>
            <a:pPr marL="171450" indent="-171450" eaLnBrk="1" hangingPunct="1">
              <a:lnSpc>
                <a:spcPct val="90000"/>
              </a:lnSpc>
              <a:buFont typeface="Arial" panose="020B0604020202020204" pitchFamily="34" charset="0"/>
              <a:buChar char="•"/>
            </a:pPr>
            <a:r>
              <a:rPr lang="en-US" altLang="en-US" sz="1200" dirty="0">
                <a:solidFill>
                  <a:srgbClr val="FF0000"/>
                </a:solidFill>
                <a:latin typeface="Calibri" panose="020F0502020204030204" pitchFamily="34" charset="0"/>
              </a:rPr>
              <a:t>Test the extinguisher before you start out</a:t>
            </a:r>
          </a:p>
          <a:p>
            <a:pPr marL="171450" indent="-171450" eaLnBrk="1" hangingPunct="1">
              <a:lnSpc>
                <a:spcPct val="90000"/>
              </a:lnSpc>
              <a:buFont typeface="Arial" panose="020B0604020202020204" pitchFamily="34" charset="0"/>
              <a:buChar char="•"/>
            </a:pPr>
            <a:r>
              <a:rPr lang="en-US" altLang="en-US" sz="1200" dirty="0">
                <a:solidFill>
                  <a:srgbClr val="FF0000"/>
                </a:solidFill>
                <a:latin typeface="Calibri" panose="020F0502020204030204" pitchFamily="34" charset="0"/>
              </a:rPr>
              <a:t>Direct the extinguisher low to the very base of the fire</a:t>
            </a:r>
          </a:p>
          <a:p>
            <a:pPr marL="171450" indent="-171450" eaLnBrk="1" hangingPunct="1">
              <a:lnSpc>
                <a:spcPct val="90000"/>
              </a:lnSpc>
              <a:buFont typeface="Arial" panose="020B0604020202020204" pitchFamily="34" charset="0"/>
              <a:buChar char="•"/>
            </a:pPr>
            <a:r>
              <a:rPr lang="en-US" altLang="en-US" sz="1200" dirty="0">
                <a:solidFill>
                  <a:srgbClr val="FF0000"/>
                </a:solidFill>
                <a:latin typeface="Calibri" panose="020F0502020204030204" pitchFamily="34" charset="0"/>
              </a:rPr>
              <a:t>Empty the whole extinguisher on it.</a:t>
            </a:r>
          </a:p>
          <a:p>
            <a:pPr marL="171450" indent="-171450" eaLnBrk="1" hangingPunct="1">
              <a:lnSpc>
                <a:spcPct val="90000"/>
              </a:lnSpc>
              <a:buFont typeface="Arial" panose="020B0604020202020204" pitchFamily="34" charset="0"/>
              <a:buChar char="•"/>
            </a:pPr>
            <a:r>
              <a:rPr lang="en-US" altLang="en-US" sz="1200" dirty="0">
                <a:solidFill>
                  <a:srgbClr val="FF0000"/>
                </a:solidFill>
                <a:latin typeface="Calibri" panose="020F0502020204030204" pitchFamily="34" charset="0"/>
              </a:rPr>
              <a:t>Keep people away</a:t>
            </a:r>
          </a:p>
          <a:p>
            <a:pPr marL="171450" indent="-171450" eaLnBrk="1" hangingPunct="1">
              <a:lnSpc>
                <a:spcPct val="90000"/>
              </a:lnSpc>
              <a:buFont typeface="Arial" panose="020B0604020202020204" pitchFamily="34" charset="0"/>
              <a:buChar char="•"/>
            </a:pPr>
            <a:r>
              <a:rPr lang="en-US" altLang="en-US" sz="1200" dirty="0">
                <a:solidFill>
                  <a:srgbClr val="FF0000"/>
                </a:solidFill>
                <a:latin typeface="Calibri" panose="020F0502020204030204" pitchFamily="34" charset="0"/>
              </a:rPr>
              <a:t>Remember you are the expert and ignore helpful hints from bystanders</a:t>
            </a:r>
          </a:p>
          <a:p>
            <a:pPr marL="171450" indent="-171450" eaLnBrk="1" hangingPunct="1">
              <a:lnSpc>
                <a:spcPct val="90000"/>
              </a:lnSpc>
              <a:buFont typeface="Arial" panose="020B0604020202020204" pitchFamily="34" charset="0"/>
              <a:buChar char="•"/>
            </a:pPr>
            <a:r>
              <a:rPr lang="en-US" altLang="en-US" sz="1200" dirty="0">
                <a:solidFill>
                  <a:srgbClr val="FF0000"/>
                </a:solidFill>
                <a:latin typeface="Calibri" panose="020F0502020204030204" pitchFamily="34" charset="0"/>
              </a:rPr>
              <a:t>Never turn your back on a fire</a:t>
            </a:r>
          </a:p>
          <a:p>
            <a:pPr marL="171450" indent="-171450" eaLnBrk="1" hangingPunct="1">
              <a:lnSpc>
                <a:spcPct val="90000"/>
              </a:lnSpc>
              <a:buFont typeface="Arial" panose="020B0604020202020204" pitchFamily="34" charset="0"/>
              <a:buChar char="•"/>
            </a:pPr>
            <a:r>
              <a:rPr lang="en-US" altLang="en-US" sz="1200" dirty="0">
                <a:solidFill>
                  <a:srgbClr val="FF0000"/>
                </a:solidFill>
                <a:latin typeface="Calibri" panose="020F0502020204030204" pitchFamily="34" charset="0"/>
              </a:rPr>
              <a:t>If in doubt call the fire brigade</a:t>
            </a:r>
          </a:p>
          <a:p>
            <a:pPr marL="171450" indent="-171450" eaLnBrk="1" hangingPunct="1">
              <a:lnSpc>
                <a:spcPct val="90000"/>
              </a:lnSpc>
              <a:buFont typeface="Arial" panose="020B0604020202020204" pitchFamily="34" charset="0"/>
              <a:buChar char="•"/>
            </a:pPr>
            <a:endParaRPr lang="en-US" altLang="en-US" sz="1200" dirty="0">
              <a:solidFill>
                <a:srgbClr val="FF0000"/>
              </a:solidFill>
              <a:latin typeface="Calibri" panose="020F0502020204030204" pitchFamily="34" charset="0"/>
            </a:endParaRPr>
          </a:p>
          <a:p>
            <a:pPr marL="0" indent="0" eaLnBrk="1" hangingPunct="1">
              <a:lnSpc>
                <a:spcPct val="90000"/>
              </a:lnSpc>
              <a:buFontTx/>
              <a:buNone/>
            </a:pPr>
            <a:r>
              <a:rPr lang="en-US" altLang="en-US" sz="1200" dirty="0">
                <a:solidFill>
                  <a:srgbClr val="FF0000"/>
                </a:solidFill>
                <a:latin typeface="Calibri" panose="020F0502020204030204" pitchFamily="34" charset="0"/>
              </a:rPr>
              <a:t>Fires at festivals are often caused by:</a:t>
            </a:r>
          </a:p>
          <a:p>
            <a:pPr marL="171450" indent="-171450" eaLnBrk="1" hangingPunct="1">
              <a:lnSpc>
                <a:spcPct val="90000"/>
              </a:lnSpc>
              <a:buFont typeface="Arial" panose="020B0604020202020204" pitchFamily="34" charset="0"/>
              <a:buChar char="•"/>
            </a:pPr>
            <a:r>
              <a:rPr lang="en-US" altLang="en-US" sz="1200" dirty="0">
                <a:solidFill>
                  <a:srgbClr val="FF0000"/>
                </a:solidFill>
                <a:latin typeface="Calibri" panose="020F0502020204030204" pitchFamily="34" charset="0"/>
              </a:rPr>
              <a:t>Pyrotechnic displays</a:t>
            </a:r>
          </a:p>
          <a:p>
            <a:pPr marL="171450" indent="-171450" eaLnBrk="1" hangingPunct="1">
              <a:lnSpc>
                <a:spcPct val="90000"/>
              </a:lnSpc>
              <a:buFont typeface="Arial" panose="020B0604020202020204" pitchFamily="34" charset="0"/>
              <a:buChar char="•"/>
            </a:pPr>
            <a:r>
              <a:rPr lang="en-US" altLang="en-US" sz="1200" dirty="0">
                <a:solidFill>
                  <a:srgbClr val="FF0000"/>
                </a:solidFill>
                <a:latin typeface="Calibri" panose="020F0502020204030204" pitchFamily="34" charset="0"/>
              </a:rPr>
              <a:t>Tent fires: accidental or deliberate</a:t>
            </a:r>
          </a:p>
          <a:p>
            <a:pPr marL="171450" indent="-171450" eaLnBrk="1" hangingPunct="1">
              <a:lnSpc>
                <a:spcPct val="90000"/>
              </a:lnSpc>
              <a:buFont typeface="Arial" panose="020B0604020202020204" pitchFamily="34" charset="0"/>
              <a:buChar char="•"/>
            </a:pPr>
            <a:r>
              <a:rPr lang="en-US" altLang="en-US" sz="1200" dirty="0">
                <a:solidFill>
                  <a:srgbClr val="FF0000"/>
                </a:solidFill>
                <a:latin typeface="Calibri" panose="020F0502020204030204" pitchFamily="34" charset="0"/>
              </a:rPr>
              <a:t>Bonfires getting out of control</a:t>
            </a:r>
          </a:p>
          <a:p>
            <a:pPr marL="171450" indent="-171450" eaLnBrk="1" hangingPunct="1">
              <a:lnSpc>
                <a:spcPct val="90000"/>
              </a:lnSpc>
              <a:buFont typeface="Arial" panose="020B0604020202020204" pitchFamily="34" charset="0"/>
              <a:buChar char="•"/>
            </a:pPr>
            <a:r>
              <a:rPr lang="en-US" altLang="en-US" sz="1200" dirty="0">
                <a:solidFill>
                  <a:srgbClr val="FF0000"/>
                </a:solidFill>
                <a:latin typeface="Calibri" panose="020F0502020204030204" pitchFamily="34" charset="0"/>
              </a:rPr>
              <a:t>Unattended campsite fires</a:t>
            </a:r>
          </a:p>
          <a:p>
            <a:pPr marL="171450" indent="-171450" eaLnBrk="1" hangingPunct="1">
              <a:lnSpc>
                <a:spcPct val="90000"/>
              </a:lnSpc>
              <a:buFont typeface="Arial" panose="020B0604020202020204" pitchFamily="34" charset="0"/>
              <a:buChar char="•"/>
            </a:pPr>
            <a:r>
              <a:rPr lang="en-US" altLang="en-US" sz="1200" dirty="0">
                <a:solidFill>
                  <a:srgbClr val="FF0000"/>
                </a:solidFill>
                <a:latin typeface="Calibri" panose="020F0502020204030204" pitchFamily="34" charset="0"/>
              </a:rPr>
              <a:t>Cigarettes and lighters</a:t>
            </a:r>
          </a:p>
          <a:p>
            <a:pPr marL="171450" indent="-171450" eaLnBrk="1" hangingPunct="1">
              <a:lnSpc>
                <a:spcPct val="90000"/>
              </a:lnSpc>
              <a:buFont typeface="Arial" panose="020B0604020202020204" pitchFamily="34" charset="0"/>
              <a:buChar char="•"/>
            </a:pPr>
            <a:r>
              <a:rPr lang="en-US" altLang="en-US" sz="1200" dirty="0">
                <a:solidFill>
                  <a:srgbClr val="FF0000"/>
                </a:solidFill>
                <a:latin typeface="Calibri" panose="020F0502020204030204" pitchFamily="34" charset="0"/>
              </a:rPr>
              <a:t>Litter build-up in venues</a:t>
            </a:r>
          </a:p>
          <a:p>
            <a:pPr marL="171450" indent="-171450" eaLnBrk="1" hangingPunct="1">
              <a:lnSpc>
                <a:spcPct val="90000"/>
              </a:lnSpc>
              <a:buFont typeface="Arial" panose="020B0604020202020204" pitchFamily="34" charset="0"/>
              <a:buChar char="•"/>
            </a:pPr>
            <a:r>
              <a:rPr lang="en-US" altLang="en-US" sz="1200" dirty="0">
                <a:solidFill>
                  <a:srgbClr val="FF0000"/>
                </a:solidFill>
                <a:latin typeface="Calibri" panose="020F0502020204030204" pitchFamily="34" charset="0"/>
              </a:rPr>
              <a:t>Camping Gas stoves</a:t>
            </a:r>
          </a:p>
          <a:p>
            <a:pPr marL="171450" indent="-171450" eaLnBrk="1" hangingPunct="1">
              <a:lnSpc>
                <a:spcPct val="90000"/>
              </a:lnSpc>
              <a:buFont typeface="Arial" panose="020B0604020202020204" pitchFamily="34" charset="0"/>
              <a:buChar char="•"/>
            </a:pPr>
            <a:r>
              <a:rPr lang="en-US" altLang="en-US" sz="1200" dirty="0">
                <a:solidFill>
                  <a:srgbClr val="FF0000"/>
                </a:solidFill>
                <a:latin typeface="Calibri" panose="020F0502020204030204" pitchFamily="34" charset="0"/>
              </a:rPr>
              <a:t>Disposable barbecues</a:t>
            </a:r>
          </a:p>
          <a:p>
            <a:pPr marL="171450" indent="-171450" eaLnBrk="1" hangingPunct="1">
              <a:lnSpc>
                <a:spcPct val="90000"/>
              </a:lnSpc>
              <a:buFont typeface="Arial" panose="020B0604020202020204" pitchFamily="34" charset="0"/>
              <a:buChar char="•"/>
            </a:pPr>
            <a:endParaRPr lang="en-US" altLang="en-US" sz="1200" dirty="0">
              <a:solidFill>
                <a:srgbClr val="FF0000"/>
              </a:solidFill>
              <a:latin typeface="Calibri" panose="020F0502020204030204" pitchFamily="34" charset="0"/>
            </a:endParaRPr>
          </a:p>
          <a:p>
            <a:pPr marL="171450" indent="-171450" eaLnBrk="1" hangingPunct="1">
              <a:lnSpc>
                <a:spcPct val="90000"/>
              </a:lnSpc>
              <a:buFont typeface="Arial" panose="020B0604020202020204" pitchFamily="34" charset="0"/>
              <a:buChar char="•"/>
            </a:pPr>
            <a:r>
              <a:rPr lang="en-US" altLang="en-US" sz="1200" dirty="0">
                <a:solidFill>
                  <a:srgbClr val="FF0000"/>
                </a:solidFill>
                <a:latin typeface="Calibri" panose="020F0502020204030204" pitchFamily="34" charset="0"/>
              </a:rPr>
              <a:t>If a person is on fire, the advice is to :</a:t>
            </a:r>
          </a:p>
          <a:p>
            <a:pPr marL="171450" indent="-171450" eaLnBrk="1" hangingPunct="1">
              <a:lnSpc>
                <a:spcPct val="90000"/>
              </a:lnSpc>
              <a:buFont typeface="Arial" panose="020B0604020202020204" pitchFamily="34" charset="0"/>
              <a:buChar char="•"/>
            </a:pPr>
            <a:r>
              <a:rPr lang="en-US" altLang="en-US" sz="1200" dirty="0">
                <a:solidFill>
                  <a:srgbClr val="FF0000"/>
                </a:solidFill>
                <a:latin typeface="Calibri" panose="020F0502020204030204" pitchFamily="34" charset="0"/>
              </a:rPr>
              <a:t>STOP</a:t>
            </a:r>
          </a:p>
          <a:p>
            <a:pPr marL="171450" indent="-171450" eaLnBrk="1" hangingPunct="1">
              <a:lnSpc>
                <a:spcPct val="90000"/>
              </a:lnSpc>
              <a:buFont typeface="Arial" panose="020B0604020202020204" pitchFamily="34" charset="0"/>
              <a:buChar char="•"/>
            </a:pPr>
            <a:r>
              <a:rPr lang="en-US" altLang="en-US" sz="1200" dirty="0">
                <a:solidFill>
                  <a:srgbClr val="FF0000"/>
                </a:solidFill>
                <a:latin typeface="Calibri" panose="020F0502020204030204" pitchFamily="34" charset="0"/>
              </a:rPr>
              <a:t>DROP</a:t>
            </a:r>
          </a:p>
          <a:p>
            <a:pPr marL="171450" indent="-171450" eaLnBrk="1" hangingPunct="1">
              <a:lnSpc>
                <a:spcPct val="90000"/>
              </a:lnSpc>
              <a:buFont typeface="Arial" panose="020B0604020202020204" pitchFamily="34" charset="0"/>
              <a:buChar char="•"/>
            </a:pPr>
            <a:r>
              <a:rPr lang="en-US" altLang="en-US" sz="1200" dirty="0">
                <a:solidFill>
                  <a:srgbClr val="FF0000"/>
                </a:solidFill>
                <a:latin typeface="Calibri" panose="020F0502020204030204" pitchFamily="34" charset="0"/>
              </a:rPr>
              <a:t>ROLL</a:t>
            </a:r>
          </a:p>
        </p:txBody>
      </p:sp>
      <p:sp>
        <p:nvSpPr>
          <p:cNvPr id="4" name="Slide Number Placeholder 3"/>
          <p:cNvSpPr>
            <a:spLocks noGrp="1"/>
          </p:cNvSpPr>
          <p:nvPr>
            <p:ph type="sldNum" sz="quarter" idx="10"/>
          </p:nvPr>
        </p:nvSpPr>
        <p:spPr/>
        <p:txBody>
          <a:bodyPr/>
          <a:lstStyle/>
          <a:p>
            <a:fld id="{A4621436-5774-462C-91E1-DA676149C134}" type="slidenum">
              <a:rPr lang="en-GB" smtClean="0"/>
              <a:t>43</a:t>
            </a:fld>
            <a:endParaRPr lang="en-GB" dirty="0"/>
          </a:p>
        </p:txBody>
      </p:sp>
    </p:spTree>
    <p:extLst>
      <p:ext uri="{BB962C8B-B14F-4D97-AF65-F5344CB8AC3E}">
        <p14:creationId xmlns:p14="http://schemas.microsoft.com/office/powerpoint/2010/main" val="35591538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GB" altLang="en-US" sz="1200" b="1" dirty="0">
                <a:latin typeface="Calibri" panose="020F0502020204030204" pitchFamily="34" charset="0"/>
              </a:rPr>
              <a:t>Topic: Hazardous Substances</a:t>
            </a:r>
          </a:p>
          <a:p>
            <a:pPr>
              <a:spcBef>
                <a:spcPts val="300"/>
              </a:spcBef>
            </a:pPr>
            <a:r>
              <a:rPr lang="en-GB" altLang="en-US" sz="1200" b="1" dirty="0">
                <a:latin typeface="Calibri" panose="020F0502020204030204" pitchFamily="34" charset="0"/>
              </a:rPr>
              <a:t>Associated handouts/resources:</a:t>
            </a:r>
          </a:p>
          <a:p>
            <a:pPr>
              <a:spcBef>
                <a:spcPts val="300"/>
              </a:spcBef>
            </a:pPr>
            <a:r>
              <a:rPr lang="en-GB" altLang="en-US" sz="1200" b="1" u="sng" dirty="0">
                <a:latin typeface="Calibri" panose="020F0502020204030204" pitchFamily="34" charset="0"/>
              </a:rPr>
              <a:t>Facilitator Notes </a:t>
            </a:r>
          </a:p>
          <a:p>
            <a:pPr>
              <a:spcBef>
                <a:spcPts val="300"/>
              </a:spcBef>
            </a:pPr>
            <a:endParaRPr lang="en-GB" altLang="en-US" sz="1200" b="1" u="sng" dirty="0">
              <a:latin typeface="Calibri" panose="020F0502020204030204" pitchFamily="34" charset="0"/>
            </a:endParaRPr>
          </a:p>
          <a:p>
            <a:pPr>
              <a:spcBef>
                <a:spcPts val="300"/>
              </a:spcBef>
            </a:pPr>
            <a:r>
              <a:rPr lang="en-GB" altLang="en-US" sz="1200" b="0" u="none" dirty="0">
                <a:latin typeface="Calibri" panose="020F0502020204030204" pitchFamily="34" charset="0"/>
              </a:rPr>
              <a:t>In case of acid attack, or exposure to other hazardous substances remember</a:t>
            </a:r>
            <a:r>
              <a:rPr lang="en-GB" altLang="en-US" sz="1200" b="0" u="none" baseline="0" dirty="0">
                <a:latin typeface="Calibri" panose="020F0502020204030204" pitchFamily="34" charset="0"/>
              </a:rPr>
              <a:t>: REMOVE </a:t>
            </a:r>
            <a:r>
              <a:rPr lang="en-GB" altLang="en-US" sz="1200" b="0" u="none" baseline="0" dirty="0" err="1">
                <a:latin typeface="Calibri" panose="020F0502020204030204" pitchFamily="34" charset="0"/>
              </a:rPr>
              <a:t>REMOVE</a:t>
            </a:r>
            <a:r>
              <a:rPr lang="en-GB" altLang="en-US" sz="1200" b="0" u="none" baseline="0" dirty="0">
                <a:latin typeface="Calibri" panose="020F0502020204030204" pitchFamily="34" charset="0"/>
              </a:rPr>
              <a:t> </a:t>
            </a:r>
            <a:r>
              <a:rPr lang="en-GB" altLang="en-US" sz="1200" b="0" u="none" baseline="0" dirty="0" err="1">
                <a:latin typeface="Calibri" panose="020F0502020204030204" pitchFamily="34" charset="0"/>
              </a:rPr>
              <a:t>REMOVE</a:t>
            </a:r>
            <a:endParaRPr lang="en-GB" altLang="en-US" sz="1200" b="0" u="none" baseline="0" dirty="0">
              <a:latin typeface="Calibri" panose="020F0502020204030204" pitchFamily="34" charset="0"/>
            </a:endParaRPr>
          </a:p>
          <a:p>
            <a:pPr>
              <a:spcBef>
                <a:spcPts val="300"/>
              </a:spcBef>
            </a:pPr>
            <a:endParaRPr lang="en-GB" altLang="en-US" sz="1200" b="0" u="none" baseline="0" dirty="0">
              <a:latin typeface="Calibri" panose="020F0502020204030204" pitchFamily="34" charset="0"/>
            </a:endParaRPr>
          </a:p>
          <a:p>
            <a:pPr>
              <a:spcBef>
                <a:spcPts val="300"/>
              </a:spcBef>
            </a:pPr>
            <a:r>
              <a:rPr lang="en-GB" altLang="en-US" sz="1200" b="0" u="none" baseline="0" dirty="0">
                <a:latin typeface="Calibri" panose="020F0502020204030204" pitchFamily="34" charset="0"/>
              </a:rPr>
              <a:t>Tell those affected to :</a:t>
            </a:r>
          </a:p>
          <a:p>
            <a:pPr marL="171450" indent="-171450">
              <a:spcBef>
                <a:spcPts val="300"/>
              </a:spcBef>
              <a:buFont typeface="Arial" panose="020B0604020202020204" pitchFamily="34" charset="0"/>
              <a:buChar char="•"/>
            </a:pPr>
            <a:r>
              <a:rPr lang="en-GB" altLang="en-US" sz="1200" b="0" u="none" baseline="0" dirty="0">
                <a:latin typeface="Calibri" panose="020F0502020204030204" pitchFamily="34" charset="0"/>
              </a:rPr>
              <a:t>Remove themselves from the immediate area to avoid further exposure</a:t>
            </a:r>
          </a:p>
          <a:p>
            <a:pPr marL="171450" indent="-171450">
              <a:spcBef>
                <a:spcPts val="300"/>
              </a:spcBef>
              <a:buFont typeface="Arial" panose="020B0604020202020204" pitchFamily="34" charset="0"/>
              <a:buChar char="•"/>
            </a:pPr>
            <a:r>
              <a:rPr lang="en-GB" altLang="en-US" sz="1200" b="0" u="none" baseline="0" dirty="0">
                <a:latin typeface="Calibri" panose="020F0502020204030204" pitchFamily="34" charset="0"/>
              </a:rPr>
              <a:t>Remove outer clothing if affected by the substance,. Try to avoid pulling affected clothing over the head/face</a:t>
            </a:r>
          </a:p>
          <a:p>
            <a:pPr marL="171450" indent="-171450">
              <a:spcBef>
                <a:spcPts val="300"/>
              </a:spcBef>
              <a:buFont typeface="Arial" panose="020B0604020202020204" pitchFamily="34" charset="0"/>
              <a:buChar char="•"/>
            </a:pPr>
            <a:r>
              <a:rPr lang="en-GB" altLang="en-US" sz="1200" b="0" u="none" baseline="0" dirty="0">
                <a:latin typeface="Calibri" panose="020F0502020204030204" pitchFamily="34" charset="0"/>
              </a:rPr>
              <a:t>Remove the substance from skin using a dry absorbent material to either soak it up or brush it off.</a:t>
            </a:r>
          </a:p>
          <a:p>
            <a:pPr>
              <a:spcBef>
                <a:spcPts val="300"/>
              </a:spcBef>
            </a:pPr>
            <a:endParaRPr lang="en-GB" altLang="en-US" sz="1200" b="0" u="none" baseline="0" dirty="0">
              <a:latin typeface="Calibri" panose="020F0502020204030204" pitchFamily="34" charset="0"/>
            </a:endParaRPr>
          </a:p>
          <a:p>
            <a:pPr>
              <a:spcBef>
                <a:spcPts val="300"/>
              </a:spcBef>
            </a:pPr>
            <a:r>
              <a:rPr lang="en-GB" altLang="en-US" sz="1200" b="0" u="none" baseline="0" dirty="0">
                <a:latin typeface="Calibri" panose="020F0502020204030204" pitchFamily="34" charset="0"/>
              </a:rPr>
              <a:t>Rinse continually with water if the skin is itchy or painful</a:t>
            </a:r>
            <a:endParaRPr lang="en-GB" altLang="en-US" sz="1200" b="0" u="none"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A4621436-5774-462C-91E1-DA676149C134}" type="slidenum">
              <a:rPr lang="en-GB" smtClean="0"/>
              <a:t>44</a:t>
            </a:fld>
            <a:endParaRPr lang="en-GB" dirty="0"/>
          </a:p>
        </p:txBody>
      </p:sp>
    </p:spTree>
    <p:extLst>
      <p:ext uri="{BB962C8B-B14F-4D97-AF65-F5344CB8AC3E}">
        <p14:creationId xmlns:p14="http://schemas.microsoft.com/office/powerpoint/2010/main" val="19998426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9138" y="382588"/>
            <a:ext cx="2879725" cy="2160587"/>
          </a:xfrm>
        </p:spPr>
      </p:sp>
      <p:sp>
        <p:nvSpPr>
          <p:cNvPr id="3" name="Notes Placeholder 2"/>
          <p:cNvSpPr>
            <a:spLocks noGrp="1"/>
          </p:cNvSpPr>
          <p:nvPr>
            <p:ph type="body" idx="1"/>
          </p:nvPr>
        </p:nvSpPr>
        <p:spPr>
          <a:xfrm>
            <a:off x="685800" y="2648197"/>
            <a:ext cx="5486400" cy="5352803"/>
          </a:xfrm>
        </p:spPr>
        <p:txBody>
          <a:bodyPr/>
          <a:lstStyle/>
          <a:p>
            <a:r>
              <a:rPr lang="en-GB" dirty="0"/>
              <a:t>If the timings work, hopefully you should have 10 minutes for a break!</a:t>
            </a:r>
          </a:p>
        </p:txBody>
      </p:sp>
      <p:sp>
        <p:nvSpPr>
          <p:cNvPr id="4" name="Slide Number Placeholder 3"/>
          <p:cNvSpPr>
            <a:spLocks noGrp="1"/>
          </p:cNvSpPr>
          <p:nvPr>
            <p:ph type="sldNum" sz="quarter" idx="5"/>
          </p:nvPr>
        </p:nvSpPr>
        <p:spPr/>
        <p:txBody>
          <a:bodyPr/>
          <a:lstStyle/>
          <a:p>
            <a:fld id="{A6CA2640-21F2-4B1E-B5FB-A79DCB984C5F}" type="slidenum">
              <a:rPr lang="en-GB" smtClean="0"/>
              <a:t>45</a:t>
            </a:fld>
            <a:endParaRPr lang="en-GB"/>
          </a:p>
        </p:txBody>
      </p:sp>
    </p:spTree>
    <p:extLst>
      <p:ext uri="{BB962C8B-B14F-4D97-AF65-F5344CB8AC3E}">
        <p14:creationId xmlns:p14="http://schemas.microsoft.com/office/powerpoint/2010/main" val="37522702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4621436-5774-462C-91E1-DA676149C134}" type="slidenum">
              <a:rPr lang="en-GB" smtClean="0"/>
              <a:t>46</a:t>
            </a:fld>
            <a:endParaRPr lang="en-GB" dirty="0"/>
          </a:p>
        </p:txBody>
      </p:sp>
    </p:spTree>
    <p:extLst>
      <p:ext uri="{BB962C8B-B14F-4D97-AF65-F5344CB8AC3E}">
        <p14:creationId xmlns:p14="http://schemas.microsoft.com/office/powerpoint/2010/main" val="39393266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Bef>
                <a:spcPts val="300"/>
              </a:spcBef>
              <a:defRPr/>
            </a:pPr>
            <a:r>
              <a:rPr lang="en-US" altLang="en-US" sz="1200" b="0" dirty="0">
                <a:latin typeface="Calibri" pitchFamily="34" charset="0"/>
              </a:rPr>
              <a:t>We do not expect stewards to perform first aid, this information is to inform on how to manage a casualty. </a:t>
            </a:r>
            <a:endParaRPr lang="en-GB" altLang="en-US" sz="1200" b="0" dirty="0"/>
          </a:p>
          <a:p>
            <a:pPr>
              <a:lnSpc>
                <a:spcPct val="80000"/>
              </a:lnSpc>
              <a:spcBef>
                <a:spcPts val="300"/>
              </a:spcBef>
              <a:defRPr/>
            </a:pPr>
            <a:endParaRPr lang="en-GB" altLang="en-US" sz="1200" b="0" dirty="0"/>
          </a:p>
          <a:p>
            <a:pPr>
              <a:lnSpc>
                <a:spcPct val="80000"/>
              </a:lnSpc>
              <a:spcBef>
                <a:spcPts val="300"/>
              </a:spcBef>
              <a:defRPr/>
            </a:pPr>
            <a:r>
              <a:rPr lang="en-US" altLang="en-US" sz="1200" b="0" dirty="0">
                <a:latin typeface="Calibri" pitchFamily="34" charset="0"/>
              </a:rPr>
              <a:t>Stewards should simply care for any unconscious casualty regardless of cause, by calling in to their supervisor to get medical help, and look after them in the meantime. </a:t>
            </a:r>
            <a:r>
              <a:rPr lang="en-US" altLang="en-US" sz="1200" dirty="0">
                <a:latin typeface="Calibri" pitchFamily="34" charset="0"/>
              </a:rPr>
              <a:t>Don’t assume the unconscious person is under the influence of alcohol or drug.</a:t>
            </a:r>
          </a:p>
          <a:p>
            <a:pPr>
              <a:lnSpc>
                <a:spcPct val="80000"/>
              </a:lnSpc>
              <a:spcBef>
                <a:spcPts val="313"/>
              </a:spcBef>
            </a:pPr>
            <a:endParaRPr lang="en-US" altLang="en-US" sz="1200" b="0" u="none" dirty="0"/>
          </a:p>
          <a:p>
            <a:pPr marL="171450" indent="-171450">
              <a:lnSpc>
                <a:spcPct val="80000"/>
              </a:lnSpc>
              <a:spcBef>
                <a:spcPts val="313"/>
              </a:spcBef>
              <a:buFont typeface="Arial" panose="020B0604020202020204" pitchFamily="34" charset="0"/>
              <a:buChar char="•"/>
            </a:pPr>
            <a:r>
              <a:rPr lang="en-US" altLang="en-US" sz="1200" b="0" u="none" dirty="0"/>
              <a:t>Check it’s safe to approach</a:t>
            </a:r>
          </a:p>
          <a:p>
            <a:pPr marL="171450" indent="-171450">
              <a:lnSpc>
                <a:spcPct val="80000"/>
              </a:lnSpc>
              <a:spcBef>
                <a:spcPts val="313"/>
              </a:spcBef>
              <a:buFont typeface="Arial" panose="020B0604020202020204" pitchFamily="34" charset="0"/>
              <a:buChar char="•"/>
            </a:pPr>
            <a:r>
              <a:rPr lang="en-US" altLang="en-US" sz="1200" b="0" u="none" dirty="0"/>
              <a:t>Ask a direct question to the casualty</a:t>
            </a:r>
          </a:p>
          <a:p>
            <a:pPr marL="171450" indent="-171450">
              <a:lnSpc>
                <a:spcPct val="80000"/>
              </a:lnSpc>
              <a:spcBef>
                <a:spcPts val="313"/>
              </a:spcBef>
              <a:buFont typeface="Arial" panose="020B0604020202020204" pitchFamily="34" charset="0"/>
              <a:buChar char="•"/>
            </a:pPr>
            <a:r>
              <a:rPr lang="en-US" altLang="en-US" sz="1200" b="0" u="none" dirty="0"/>
              <a:t>Nudge their feet or gently shake their shoulders</a:t>
            </a:r>
          </a:p>
          <a:p>
            <a:pPr marL="171450" indent="-171450">
              <a:lnSpc>
                <a:spcPct val="80000"/>
              </a:lnSpc>
              <a:spcBef>
                <a:spcPts val="313"/>
              </a:spcBef>
              <a:buFont typeface="Arial" panose="020B0604020202020204" pitchFamily="34" charset="0"/>
              <a:buChar char="•"/>
            </a:pPr>
            <a:endParaRPr lang="en-US" altLang="en-US" sz="1200" b="0" u="none" dirty="0"/>
          </a:p>
          <a:p>
            <a:pPr marL="0" indent="0">
              <a:lnSpc>
                <a:spcPct val="80000"/>
              </a:lnSpc>
              <a:spcBef>
                <a:spcPts val="313"/>
              </a:spcBef>
              <a:buFontTx/>
              <a:buNone/>
            </a:pPr>
            <a:r>
              <a:rPr lang="en-US" altLang="en-US" sz="1200" b="1" u="sng" dirty="0"/>
              <a:t>CONSCIOUS CASUALTIES</a:t>
            </a:r>
          </a:p>
          <a:p>
            <a:pPr>
              <a:lnSpc>
                <a:spcPct val="80000"/>
              </a:lnSpc>
              <a:spcBef>
                <a:spcPts val="313"/>
              </a:spcBef>
            </a:pPr>
            <a:endParaRPr lang="en-US" altLang="en-US" sz="1200" b="0" u="none" dirty="0"/>
          </a:p>
          <a:p>
            <a:pPr>
              <a:lnSpc>
                <a:spcPct val="80000"/>
              </a:lnSpc>
              <a:spcBef>
                <a:spcPts val="313"/>
              </a:spcBef>
            </a:pPr>
            <a:r>
              <a:rPr lang="en-US" altLang="en-US" sz="1200" b="0" u="none" dirty="0"/>
              <a:t>If the casualty responds to you then they are not unconscious -  however they may be unable to look after themselves which is why we call for help.  </a:t>
            </a:r>
          </a:p>
          <a:p>
            <a:pPr>
              <a:lnSpc>
                <a:spcPct val="80000"/>
              </a:lnSpc>
              <a:spcBef>
                <a:spcPts val="313"/>
              </a:spcBef>
            </a:pPr>
            <a:r>
              <a:rPr lang="en-GB" altLang="en-US" sz="1200" dirty="0"/>
              <a:t>Don’t move them unless they are in danger; build up a picture of what happened and then radio for help</a:t>
            </a:r>
          </a:p>
          <a:p>
            <a:pPr>
              <a:lnSpc>
                <a:spcPct val="80000"/>
              </a:lnSpc>
              <a:spcBef>
                <a:spcPts val="313"/>
              </a:spcBef>
            </a:pPr>
            <a:endParaRPr lang="en-GB" altLang="en-US" sz="1200" b="0" u="none" dirty="0"/>
          </a:p>
          <a:p>
            <a:pPr marL="0" marR="0" lvl="0" indent="0" algn="l" defTabSz="914400" rtl="0" eaLnBrk="1" fontAlgn="auto" latinLnBrk="0" hangingPunct="1">
              <a:lnSpc>
                <a:spcPct val="80000"/>
              </a:lnSpc>
              <a:spcBef>
                <a:spcPts val="313"/>
              </a:spcBef>
              <a:spcAft>
                <a:spcPts val="0"/>
              </a:spcAft>
              <a:buClrTx/>
              <a:buSzTx/>
              <a:buFontTx/>
              <a:buNone/>
              <a:tabLst/>
              <a:defRPr/>
            </a:pPr>
            <a:r>
              <a:rPr lang="en-GB" altLang="en-US" sz="1200" dirty="0"/>
              <a:t>Remember the need to be extremely specific about your exact location when calling for medical help.</a:t>
            </a:r>
          </a:p>
          <a:p>
            <a:pPr marL="0" marR="0" lvl="0" indent="0" algn="l" defTabSz="914400" rtl="0" eaLnBrk="1" fontAlgn="auto" latinLnBrk="0" hangingPunct="1">
              <a:lnSpc>
                <a:spcPct val="80000"/>
              </a:lnSpc>
              <a:spcBef>
                <a:spcPts val="313"/>
              </a:spcBef>
              <a:spcAft>
                <a:spcPts val="0"/>
              </a:spcAft>
              <a:buClrTx/>
              <a:buSzTx/>
              <a:buFontTx/>
              <a:buNone/>
              <a:tabLst/>
              <a:defRPr/>
            </a:pPr>
            <a:endParaRPr lang="en-GB" altLang="en-US" sz="1200" b="0" u="none" dirty="0"/>
          </a:p>
          <a:p>
            <a:pPr marL="0" marR="0" lvl="0" indent="0" algn="l" defTabSz="914400" rtl="0" eaLnBrk="1" fontAlgn="auto" latinLnBrk="0" hangingPunct="1">
              <a:lnSpc>
                <a:spcPct val="80000"/>
              </a:lnSpc>
              <a:spcBef>
                <a:spcPts val="313"/>
              </a:spcBef>
              <a:spcAft>
                <a:spcPts val="0"/>
              </a:spcAft>
              <a:buClrTx/>
              <a:buSzTx/>
              <a:buFontTx/>
              <a:buNone/>
              <a:tabLst/>
              <a:defRPr/>
            </a:pPr>
            <a:r>
              <a:rPr lang="en-GB" altLang="en-US" sz="1200" dirty="0"/>
              <a:t>Consider your own safety. You will be in twos, once you have called for help one should stay with the casualty, the other take up a position nearby, remaining in visual contact but keeping watch for medics arriving. Wave them in and take them to the scene.</a:t>
            </a:r>
          </a:p>
          <a:p>
            <a:pPr>
              <a:lnSpc>
                <a:spcPct val="80000"/>
              </a:lnSpc>
              <a:spcBef>
                <a:spcPts val="313"/>
              </a:spcBef>
            </a:pPr>
            <a:endParaRPr lang="en-US" altLang="en-US" sz="1200" b="0" u="none" dirty="0"/>
          </a:p>
          <a:p>
            <a:pPr marL="0" marR="0" lvl="0" indent="0" algn="l" defTabSz="914400" rtl="0" eaLnBrk="1" fontAlgn="auto" latinLnBrk="0" hangingPunct="1">
              <a:lnSpc>
                <a:spcPct val="80000"/>
              </a:lnSpc>
              <a:spcBef>
                <a:spcPts val="313"/>
              </a:spcBef>
              <a:spcAft>
                <a:spcPts val="0"/>
              </a:spcAft>
              <a:buClrTx/>
              <a:buSzTx/>
              <a:buFontTx/>
              <a:buNone/>
              <a:tabLst/>
              <a:defRPr/>
            </a:pPr>
            <a:r>
              <a:rPr lang="en-GB" altLang="en-US" sz="1200" dirty="0"/>
              <a:t>Monitor casualty’s condition until help arrives – if anything changes update </a:t>
            </a:r>
            <a:r>
              <a:rPr lang="en-GB" altLang="en-US" sz="1200" dirty="0" err="1"/>
              <a:t>Oxbox</a:t>
            </a:r>
            <a:r>
              <a:rPr lang="en-GB" altLang="en-US" sz="1200" dirty="0"/>
              <a:t>. Get as much information and help from their friends as possible (although sometimes they may not want to tell you details if illegal substances are involved)</a:t>
            </a:r>
          </a:p>
          <a:p>
            <a:pPr marL="0" marR="0" lvl="0" indent="0" algn="l" defTabSz="914400" rtl="0" eaLnBrk="1" fontAlgn="auto" latinLnBrk="0" hangingPunct="1">
              <a:lnSpc>
                <a:spcPct val="80000"/>
              </a:lnSpc>
              <a:spcBef>
                <a:spcPts val="313"/>
              </a:spcBef>
              <a:spcAft>
                <a:spcPts val="0"/>
              </a:spcAft>
              <a:buClrTx/>
              <a:buSzTx/>
              <a:buFontTx/>
              <a:buNone/>
              <a:tabLst/>
              <a:defRPr/>
            </a:pPr>
            <a:r>
              <a:rPr lang="en-GB" altLang="en-US" sz="1200" dirty="0"/>
              <a:t> </a:t>
            </a:r>
            <a:endParaRPr lang="en-GB" altLang="en-US" sz="1200" b="0" u="none" dirty="0"/>
          </a:p>
          <a:p>
            <a:pPr marL="0" marR="0" lvl="0" indent="0" algn="l" defTabSz="914400" rtl="0" eaLnBrk="1" fontAlgn="auto" latinLnBrk="0" hangingPunct="1">
              <a:lnSpc>
                <a:spcPct val="80000"/>
              </a:lnSpc>
              <a:spcBef>
                <a:spcPts val="313"/>
              </a:spcBef>
              <a:spcAft>
                <a:spcPts val="0"/>
              </a:spcAft>
              <a:buClrTx/>
              <a:buSzTx/>
              <a:buFontTx/>
              <a:buNone/>
              <a:tabLst/>
              <a:defRPr/>
            </a:pPr>
            <a:r>
              <a:rPr lang="en-US" altLang="en-US" sz="1200" b="0" u="none" dirty="0"/>
              <a:t>If the casualty recovers (this can happen as the effects of substances wear off) they may not want to wait for the medical team to check them over.  Advise them to contact the medical </a:t>
            </a:r>
            <a:r>
              <a:rPr lang="en-US" altLang="en-US" sz="1200" b="0" u="none" dirty="0" err="1"/>
              <a:t>centre</a:t>
            </a:r>
            <a:r>
              <a:rPr lang="en-US" altLang="en-US" sz="1200" b="0" u="none" dirty="0"/>
              <a:t> if they feel unwell.  The welfare teams can also offer space for people to recover from the affects of substances.</a:t>
            </a:r>
          </a:p>
          <a:p>
            <a:pPr>
              <a:lnSpc>
                <a:spcPct val="80000"/>
              </a:lnSpc>
            </a:pPr>
            <a:endParaRPr lang="en-GB" altLang="en-US" sz="1200" dirty="0"/>
          </a:p>
          <a:p>
            <a:pPr>
              <a:lnSpc>
                <a:spcPct val="80000"/>
              </a:lnSpc>
            </a:pPr>
            <a:r>
              <a:rPr lang="en-GB" altLang="en-US" sz="1200" dirty="0"/>
              <a:t>If someone appears OK and does not need immediate medical assistance, and is accompanied by a sober person (friend), suggest taking the casualty somewhere quiet, to stay with them (monitor) and to have water / a cup of tea etc. Inform them to contact medical (or come back) if they need further assistance. </a:t>
            </a:r>
          </a:p>
          <a:p>
            <a:pPr>
              <a:lnSpc>
                <a:spcPct val="80000"/>
              </a:lnSpc>
            </a:pPr>
            <a:endParaRPr lang="en-GB" altLang="en-US" sz="1200" dirty="0"/>
          </a:p>
          <a:p>
            <a:pPr>
              <a:lnSpc>
                <a:spcPct val="80000"/>
              </a:lnSpc>
            </a:pPr>
            <a:r>
              <a:rPr lang="en-GB" altLang="en-US" sz="1200" dirty="0"/>
              <a:t>Be considerate of the patient – sometimes festival goers can stand around and watch whilst you are treating a casualty – encourage them to move away so that the patient has some privacy (request additional stewards from your team leader if possible)</a:t>
            </a:r>
          </a:p>
          <a:p>
            <a:pPr>
              <a:lnSpc>
                <a:spcPct val="80000"/>
              </a:lnSpc>
            </a:pPr>
            <a:endParaRPr lang="en-GB" altLang="en-US" sz="1200" dirty="0"/>
          </a:p>
          <a:p>
            <a:pPr marL="0" marR="0" lvl="0" indent="0" algn="l" defTabSz="914400" rtl="0" eaLnBrk="1" fontAlgn="auto" latinLnBrk="0" hangingPunct="1">
              <a:lnSpc>
                <a:spcPct val="80000"/>
              </a:lnSpc>
              <a:spcBef>
                <a:spcPts val="0"/>
              </a:spcBef>
              <a:spcAft>
                <a:spcPts val="0"/>
              </a:spcAft>
              <a:buClrTx/>
              <a:buSzTx/>
              <a:buFontTx/>
              <a:buNone/>
              <a:tabLst/>
              <a:defRPr/>
            </a:pPr>
            <a:r>
              <a:rPr lang="en-GB" altLang="en-US" sz="1200" dirty="0"/>
              <a:t>Make notes for completing incident report form</a:t>
            </a:r>
          </a:p>
          <a:p>
            <a:pPr marL="0" marR="0" lvl="0" indent="0" algn="l" defTabSz="914400" rtl="0" eaLnBrk="1" fontAlgn="auto" latinLnBrk="0" hangingPunct="1">
              <a:lnSpc>
                <a:spcPct val="8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80000"/>
              </a:lnSpc>
              <a:spcBef>
                <a:spcPts val="0"/>
              </a:spcBef>
              <a:spcAft>
                <a:spcPts val="0"/>
              </a:spcAft>
              <a:buClrTx/>
              <a:buSzTx/>
              <a:buFontTx/>
              <a:buNone/>
              <a:tabLst/>
              <a:defRPr/>
            </a:pPr>
            <a:r>
              <a:rPr lang="en-GB" sz="1200" b="1" u="sng" dirty="0"/>
              <a:t>UNCONSCIOUS CASUALTIES</a:t>
            </a:r>
          </a:p>
          <a:p>
            <a:pPr marL="0" marR="0" lvl="0" indent="0" algn="l" defTabSz="914400" rtl="0" eaLnBrk="1" fontAlgn="auto" latinLnBrk="0" hangingPunct="1">
              <a:lnSpc>
                <a:spcPct val="80000"/>
              </a:lnSpc>
              <a:spcBef>
                <a:spcPts val="0"/>
              </a:spcBef>
              <a:spcAft>
                <a:spcPts val="0"/>
              </a:spcAft>
              <a:buClrTx/>
              <a:buSzTx/>
              <a:buFontTx/>
              <a:buNone/>
              <a:tabLst/>
              <a:defRPr/>
            </a:pPr>
            <a:endParaRPr lang="en-GB" sz="1200" dirty="0"/>
          </a:p>
          <a:p>
            <a:pPr marL="171450" indent="-171450" eaLnBrk="1" hangingPunct="1">
              <a:lnSpc>
                <a:spcPct val="110000"/>
              </a:lnSpc>
              <a:spcBef>
                <a:spcPts val="0"/>
              </a:spcBef>
              <a:buFont typeface="Arial" panose="020B0604020202020204" pitchFamily="34" charset="0"/>
              <a:buChar char="•"/>
            </a:pPr>
            <a:r>
              <a:rPr lang="en-GB" altLang="en-US" sz="1200" dirty="0"/>
              <a:t>Check it’s safe to approach</a:t>
            </a:r>
          </a:p>
          <a:p>
            <a:pPr marL="171450" indent="-171450" eaLnBrk="1" hangingPunct="1">
              <a:lnSpc>
                <a:spcPct val="110000"/>
              </a:lnSpc>
              <a:spcBef>
                <a:spcPts val="0"/>
              </a:spcBef>
              <a:buFont typeface="Arial" panose="020B0604020202020204" pitchFamily="34" charset="0"/>
              <a:buChar char="•"/>
            </a:pPr>
            <a:r>
              <a:rPr lang="en-GB" altLang="en-US" sz="1200" dirty="0"/>
              <a:t>Ask a direct question to the casualty</a:t>
            </a:r>
          </a:p>
          <a:p>
            <a:pPr marL="171450" indent="-171450" eaLnBrk="1" hangingPunct="1">
              <a:lnSpc>
                <a:spcPct val="110000"/>
              </a:lnSpc>
              <a:spcBef>
                <a:spcPts val="0"/>
              </a:spcBef>
              <a:buFont typeface="Arial" panose="020B0604020202020204" pitchFamily="34" charset="0"/>
              <a:buChar char="•"/>
            </a:pPr>
            <a:r>
              <a:rPr lang="en-GB" altLang="en-US" sz="1200" dirty="0"/>
              <a:t>Nudge their feet or gently shake their shoulders</a:t>
            </a:r>
          </a:p>
          <a:p>
            <a:pPr marL="171450" indent="-171450" eaLnBrk="1" hangingPunct="1">
              <a:lnSpc>
                <a:spcPct val="110000"/>
              </a:lnSpc>
              <a:spcBef>
                <a:spcPts val="0"/>
              </a:spcBef>
              <a:buFont typeface="Arial" panose="020B0604020202020204" pitchFamily="34" charset="0"/>
              <a:buChar char="•"/>
            </a:pPr>
            <a:r>
              <a:rPr lang="en-GB" altLang="en-US" sz="1200" b="1" dirty="0"/>
              <a:t>If there is no response, check they are breathing</a:t>
            </a:r>
          </a:p>
          <a:p>
            <a:pPr>
              <a:spcBef>
                <a:spcPts val="313"/>
              </a:spcBef>
            </a:pPr>
            <a:endParaRPr lang="en-GB" altLang="en-US" sz="1200" b="0" u="none" dirty="0"/>
          </a:p>
          <a:p>
            <a:pPr>
              <a:spcBef>
                <a:spcPts val="313"/>
              </a:spcBef>
            </a:pPr>
            <a:r>
              <a:rPr lang="en-GB" altLang="en-US" sz="1200" b="0" i="1" u="none" dirty="0"/>
              <a:t>The information about checking breathing and putting the casualty on their side is taken from the current Red Cross website</a:t>
            </a:r>
          </a:p>
          <a:p>
            <a:pPr>
              <a:lnSpc>
                <a:spcPct val="80000"/>
              </a:lnSpc>
              <a:spcBef>
                <a:spcPts val="313"/>
              </a:spcBef>
            </a:pPr>
            <a:endParaRPr lang="en-GB" altLang="en-US" sz="1200" b="1" u="sng" dirty="0"/>
          </a:p>
          <a:p>
            <a:pPr>
              <a:lnSpc>
                <a:spcPct val="80000"/>
              </a:lnSpc>
              <a:spcBef>
                <a:spcPts val="313"/>
              </a:spcBef>
            </a:pPr>
            <a:r>
              <a:rPr lang="en-GB" altLang="en-US" sz="1200" b="0" u="none" dirty="0"/>
              <a:t>To check if a casualty is breathing you can:</a:t>
            </a:r>
          </a:p>
          <a:p>
            <a:r>
              <a:rPr lang="en-GB" sz="1200" b="1" i="0" u="none" strike="noStrike" kern="1200" dirty="0">
                <a:effectLst/>
                <a:ea typeface="+mn-ea"/>
                <a:cs typeface="+mn-cs"/>
              </a:rPr>
              <a:t>Check their breathing by tilting their head back and looking and feeling for breaths.</a:t>
            </a:r>
            <a:endParaRPr lang="en-GB" sz="1200" b="0" i="0" u="none" strike="noStrike" kern="1200" dirty="0">
              <a:effectLst/>
              <a:ea typeface="+mn-ea"/>
              <a:cs typeface="+mn-cs"/>
            </a:endParaRPr>
          </a:p>
          <a:p>
            <a:r>
              <a:rPr lang="en-GB" sz="1200" b="0" i="0" u="none" strike="noStrike" kern="1200" dirty="0">
                <a:effectLst/>
                <a:ea typeface="+mn-ea"/>
                <a:cs typeface="+mn-cs"/>
              </a:rPr>
              <a:t>When a person is unresponsive, their muscles relax and their tongue can block their airway so they can no longer breathe. Tilting their head back opens the airway by pulling the tongue forward.</a:t>
            </a:r>
          </a:p>
          <a:p>
            <a:endParaRPr lang="en-GB" sz="1200" b="0" i="0" u="none" strike="noStrike" kern="1200" dirty="0">
              <a:effectLst/>
              <a:ea typeface="+mn-ea"/>
              <a:cs typeface="+mn-cs"/>
            </a:endParaRPr>
          </a:p>
          <a:p>
            <a:r>
              <a:rPr lang="en-GB" sz="1200" b="0" i="0" u="none" strike="noStrike" kern="1200" dirty="0">
                <a:effectLst/>
                <a:ea typeface="+mn-ea"/>
                <a:cs typeface="+mn-cs"/>
              </a:rPr>
              <a:t>If they are breathing, you will see their chest moving and you may hear their breath or feel it on your cheek.  You can also use the back of your hand (or your steward buddy can use the back of their hand) to feel for them breathing out.</a:t>
            </a:r>
          </a:p>
          <a:p>
            <a:pPr>
              <a:lnSpc>
                <a:spcPct val="80000"/>
              </a:lnSpc>
              <a:spcBef>
                <a:spcPts val="313"/>
              </a:spcBef>
            </a:pPr>
            <a:endParaRPr lang="en-GB" altLang="en-US" sz="1200" b="0" u="none" dirty="0"/>
          </a:p>
          <a:p>
            <a:pPr>
              <a:lnSpc>
                <a:spcPct val="80000"/>
              </a:lnSpc>
              <a:spcBef>
                <a:spcPts val="313"/>
              </a:spcBef>
            </a:pPr>
            <a:r>
              <a:rPr lang="en-GB" altLang="en-US" sz="1200" b="0" u="none" dirty="0"/>
              <a:t>If your casualty is not breathing – you need urgent medical assistance.  Using a radio, break in to any ongoing conversations with the words “priority priority priority” and explain that you have a non-breathing casualty and give your location.</a:t>
            </a:r>
          </a:p>
          <a:p>
            <a:pPr>
              <a:lnSpc>
                <a:spcPct val="80000"/>
              </a:lnSpc>
              <a:spcBef>
                <a:spcPts val="313"/>
              </a:spcBef>
            </a:pPr>
            <a:endParaRPr lang="en-GB" altLang="en-US" sz="1200" b="0" u="none" dirty="0"/>
          </a:p>
          <a:p>
            <a:r>
              <a:rPr lang="en-GB" altLang="en-US" sz="1200" b="0" u="none" dirty="0"/>
              <a:t>If they are breathing, </a:t>
            </a:r>
            <a:r>
              <a:rPr lang="en-GB" altLang="en-US" sz="1200" b="1" i="0" u="none" strike="noStrike" kern="1200" dirty="0">
                <a:effectLst/>
                <a:ea typeface="+mn-ea"/>
                <a:cs typeface="+mn-cs"/>
              </a:rPr>
              <a:t>m</a:t>
            </a:r>
            <a:r>
              <a:rPr lang="en-GB" sz="1200" b="1" i="0" u="none" strike="noStrike" kern="1200" dirty="0">
                <a:effectLst/>
                <a:ea typeface="+mn-ea"/>
                <a:cs typeface="+mn-cs"/>
              </a:rPr>
              <a:t>ove them onto their side and tilt their head back.</a:t>
            </a:r>
            <a:endParaRPr lang="en-GB" sz="1200" b="0" i="0" u="none" strike="noStrike" kern="1200" dirty="0">
              <a:effectLst/>
              <a:ea typeface="+mn-ea"/>
              <a:cs typeface="+mn-cs"/>
            </a:endParaRPr>
          </a:p>
          <a:p>
            <a:r>
              <a:rPr lang="en-GB" sz="1200" b="0" i="0" u="none" strike="noStrike" kern="1200" dirty="0">
                <a:effectLst/>
                <a:ea typeface="+mn-ea"/>
                <a:cs typeface="+mn-cs"/>
              </a:rPr>
              <a:t>Putting them in this position with their head back helps keep their airway open. It ensures their tongue falls forward and blood and vomit drain out. It is sometimes called the “recovery position”.</a:t>
            </a:r>
          </a:p>
          <a:p>
            <a:endParaRPr lang="en-GB" sz="1200" b="0" i="0" u="none" strike="noStrike" kern="1200" dirty="0">
              <a:effectLst/>
              <a:ea typeface="+mn-ea"/>
              <a:cs typeface="+mn-cs"/>
            </a:endParaRPr>
          </a:p>
          <a:p>
            <a:pPr>
              <a:lnSpc>
                <a:spcPct val="80000"/>
              </a:lnSpc>
              <a:spcBef>
                <a:spcPts val="300"/>
              </a:spcBef>
              <a:defRPr/>
            </a:pPr>
            <a:r>
              <a:rPr lang="en-GB" altLang="en-US" sz="1200" b="1" u="sng" dirty="0">
                <a:latin typeface="Calibri" pitchFamily="34" charset="0"/>
              </a:rPr>
              <a:t>Please say this at end:</a:t>
            </a:r>
          </a:p>
          <a:p>
            <a:pPr>
              <a:lnSpc>
                <a:spcPct val="80000"/>
              </a:lnSpc>
              <a:spcBef>
                <a:spcPts val="300"/>
              </a:spcBef>
              <a:defRPr/>
            </a:pPr>
            <a:r>
              <a:rPr lang="en-GB" altLang="en-US" sz="1200" dirty="0">
                <a:solidFill>
                  <a:srgbClr val="FF0066"/>
                </a:solidFill>
              </a:rPr>
              <a:t>Do not administer first aid yourself when on-shift with Oxfam except for the recovery position – if you are first aid trained and feel as a human being you have no option but to administer it yourself, please take off your tabard, and give this as a member of the public. Oxfam's liability insurance does not cover first aid.</a:t>
            </a:r>
          </a:p>
          <a:p>
            <a:endParaRPr lang="en-GB" altLang="en-US" sz="1200" b="0" i="0" u="none" strike="noStrike" kern="1200" dirty="0">
              <a:effectLst/>
              <a:ea typeface="+mn-ea"/>
              <a:cs typeface="+mn-cs"/>
            </a:endParaRPr>
          </a:p>
          <a:p>
            <a:r>
              <a:rPr lang="en-GB" altLang="en-US" sz="1200" b="0" i="0" u="none" strike="noStrike" kern="1200" dirty="0">
                <a:effectLst/>
                <a:ea typeface="+mn-ea"/>
                <a:cs typeface="+mn-cs"/>
              </a:rPr>
              <a:t>Model answers in case of questions (taken from the British Red Cross website):</a:t>
            </a:r>
          </a:p>
          <a:p>
            <a:endParaRPr lang="en-GB" altLang="en-US" sz="1200" b="0" i="0" u="none" strike="noStrike" kern="1200" dirty="0">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effectLst/>
                <a:ea typeface="+mn-ea"/>
                <a:cs typeface="+mn-cs"/>
              </a:rPr>
              <a:t>If I think they have a back or neck injury, should I still turn them on their side? </a:t>
            </a:r>
            <a:r>
              <a:rPr lang="en-GB" sz="1200" b="0" i="0" u="none" strike="noStrike" kern="1200" dirty="0">
                <a:effectLst/>
                <a:ea typeface="+mn-ea"/>
                <a:cs typeface="+mn-cs"/>
              </a:rPr>
              <a:t>Yes, if you suspect a back or neck injury, you should still move them on to their side so they can keep breathing. Try to keep their spine in a straight line when turning them. If possible, get someone to help you turn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effectLst/>
                <a:ea typeface="+mn-ea"/>
                <a:cs typeface="+mn-cs"/>
              </a:rPr>
              <a:t>Should I try talking to someone who is unresponsive and breathing? </a:t>
            </a:r>
            <a:r>
              <a:rPr lang="en-GB" sz="1200" b="0" i="0" u="none" strike="noStrike" kern="1200" dirty="0">
                <a:effectLst/>
                <a:ea typeface="+mn-ea"/>
                <a:cs typeface="+mn-cs"/>
              </a:rPr>
              <a:t>Yes, talk to them and reassure them. Even if they do not respond to you, they may still be able to hear what is going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effectLst/>
                <a:ea typeface="+mn-ea"/>
                <a:cs typeface="+mn-cs"/>
              </a:rPr>
              <a:t>What do I do if the unresponsive person’s breathing doesn’t seem normal? </a:t>
            </a:r>
            <a:r>
              <a:rPr lang="en-GB" sz="1200" b="0" i="0" u="none" strike="noStrike" kern="1200" dirty="0">
                <a:effectLst/>
                <a:ea typeface="+mn-ea"/>
                <a:cs typeface="+mn-cs"/>
              </a:rPr>
              <a:t>Sometimes when a person is unresponsive their breathing may become noisy, irregular or gasping. This is usually a sign that their heart and lungs are not working properly and you should treat them as an unresponsive person who is not breathing.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dirty="0">
              <a:effectLst/>
              <a:ea typeface="+mn-ea"/>
              <a:cs typeface="+mn-cs"/>
            </a:endParaRPr>
          </a:p>
          <a:p>
            <a:r>
              <a:rPr lang="en-GB" sz="1200" b="1" i="0" u="none" strike="noStrike" kern="1200" dirty="0">
                <a:effectLst/>
                <a:ea typeface="+mn-ea"/>
                <a:cs typeface="+mn-cs"/>
              </a:rPr>
              <a:t>What should I do if someone is feeling faint? </a:t>
            </a:r>
            <a:r>
              <a:rPr lang="en-GB" sz="1200" b="0" i="0" u="none" strike="noStrike" kern="1200" dirty="0">
                <a:effectLst/>
                <a:ea typeface="+mn-ea"/>
                <a:cs typeface="+mn-cs"/>
              </a:rPr>
              <a:t>If someone is feeling faint, tell them to lie down on their back and raise their legs. This will improve the blood flow to their brain.  Fainting is caused by a temporary reduction in the flow of blood to the brain and can result in them becoming unresponsive for a short time.  A person who has fainted should quickly become responsive again. If they don't, treat them as an unresponsive person.</a:t>
            </a:r>
            <a:endParaRPr lang="en-GB" dirty="0"/>
          </a:p>
          <a:p>
            <a:endParaRPr lang="en-GB" dirty="0"/>
          </a:p>
        </p:txBody>
      </p:sp>
      <p:sp>
        <p:nvSpPr>
          <p:cNvPr id="4" name="Slide Number Placeholder 3"/>
          <p:cNvSpPr>
            <a:spLocks noGrp="1"/>
          </p:cNvSpPr>
          <p:nvPr>
            <p:ph type="sldNum" sz="quarter" idx="5"/>
          </p:nvPr>
        </p:nvSpPr>
        <p:spPr/>
        <p:txBody>
          <a:bodyPr/>
          <a:lstStyle/>
          <a:p>
            <a:fld id="{A4621436-5774-462C-91E1-DA676149C134}" type="slidenum">
              <a:rPr lang="en-GB" smtClean="0"/>
              <a:t>47</a:t>
            </a:fld>
            <a:endParaRPr lang="en-GB" dirty="0"/>
          </a:p>
        </p:txBody>
      </p:sp>
    </p:spTree>
    <p:extLst>
      <p:ext uri="{BB962C8B-B14F-4D97-AF65-F5344CB8AC3E}">
        <p14:creationId xmlns:p14="http://schemas.microsoft.com/office/powerpoint/2010/main" val="31510869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GB" altLang="en-US" sz="1200" b="1" dirty="0">
                <a:latin typeface="Calibri" panose="020F0502020204030204" pitchFamily="34" charset="0"/>
              </a:rPr>
              <a:t>Topic: Casualties- Recovery Position</a:t>
            </a:r>
          </a:p>
          <a:p>
            <a:pPr>
              <a:spcBef>
                <a:spcPts val="300"/>
              </a:spcBef>
            </a:pPr>
            <a:r>
              <a:rPr lang="en-GB" altLang="en-US" sz="1200" b="1" dirty="0">
                <a:latin typeface="Calibri" panose="020F0502020204030204" pitchFamily="34" charset="0"/>
              </a:rPr>
              <a:t>Associated handouts/resources: none</a:t>
            </a:r>
          </a:p>
          <a:p>
            <a:pPr>
              <a:spcBef>
                <a:spcPts val="300"/>
              </a:spcBef>
            </a:pPr>
            <a:r>
              <a:rPr lang="en-GB" altLang="en-US" sz="1200" b="1" u="sng" dirty="0">
                <a:latin typeface="Calibri" panose="020F0502020204030204" pitchFamily="34" charset="0"/>
              </a:rPr>
              <a:t>Facilitator Notes </a:t>
            </a:r>
            <a:endParaRPr lang="en-GB" altLang="en-US" sz="1200" dirty="0">
              <a:latin typeface="Calibri" panose="020F0502020204030204" pitchFamily="34" charset="0"/>
            </a:endParaRPr>
          </a:p>
          <a:p>
            <a:pPr>
              <a:spcBef>
                <a:spcPts val="300"/>
              </a:spcBef>
            </a:pPr>
            <a:endParaRPr lang="en-GB" altLang="en-US" sz="1200" dirty="0">
              <a:latin typeface="Calibri" panose="020F0502020204030204" pitchFamily="34" charset="0"/>
            </a:endParaRPr>
          </a:p>
          <a:p>
            <a:pPr>
              <a:spcBef>
                <a:spcPts val="300"/>
              </a:spcBef>
            </a:pPr>
            <a:endParaRPr lang="en-GB" altLang="en-US" sz="1200" dirty="0">
              <a:latin typeface="Calibri" panose="020F0502020204030204" pitchFamily="34" charset="0"/>
            </a:endParaRPr>
          </a:p>
          <a:p>
            <a:pPr>
              <a:spcBef>
                <a:spcPts val="300"/>
              </a:spcBef>
            </a:pPr>
            <a:r>
              <a:rPr lang="en-GB" altLang="en-US" sz="1200" dirty="0">
                <a:latin typeface="Calibri" panose="020F0502020204030204" pitchFamily="34" charset="0"/>
              </a:rPr>
              <a:t>If you find a casualty and are confident that there is no chance of head or neck injury, then you may want</a:t>
            </a:r>
            <a:r>
              <a:rPr lang="en-GB" altLang="en-US" sz="1200" baseline="0" dirty="0">
                <a:latin typeface="Calibri" panose="020F0502020204030204" pitchFamily="34" charset="0"/>
              </a:rPr>
              <a:t> to put them in the recovery position to avoid aspirating vomit</a:t>
            </a:r>
          </a:p>
          <a:p>
            <a:pPr>
              <a:spcBef>
                <a:spcPts val="300"/>
              </a:spcBef>
            </a:pPr>
            <a:endParaRPr lang="en-GB" altLang="en-US" sz="1200" baseline="0" dirty="0">
              <a:latin typeface="Calibri" panose="020F0502020204030204" pitchFamily="34" charset="0"/>
            </a:endParaRPr>
          </a:p>
          <a:p>
            <a:pPr>
              <a:spcBef>
                <a:spcPts val="300"/>
              </a:spcBef>
            </a:pPr>
            <a:r>
              <a:rPr lang="en-GB" altLang="en-US" sz="1200" baseline="0" dirty="0">
                <a:latin typeface="Calibri" panose="020F0502020204030204" pitchFamily="34" charset="0"/>
              </a:rPr>
              <a:t>If there is a possibility of head or neck injury then absolutely do not move the casualty  </a:t>
            </a:r>
            <a:r>
              <a:rPr lang="en-GB" altLang="en-US" sz="1200" i="1" baseline="0" dirty="0">
                <a:latin typeface="Calibri" panose="020F0502020204030204" pitchFamily="34" charset="0"/>
              </a:rPr>
              <a:t>THIS CONTRADICTS THE ADVICE OF THE RED CROSS ….</a:t>
            </a:r>
            <a:endParaRPr lang="en-GB" altLang="en-US" sz="1200" i="1" dirty="0">
              <a:latin typeface="Calibri" panose="020F0502020204030204" pitchFamily="34" charset="0"/>
            </a:endParaRPr>
          </a:p>
          <a:p>
            <a:pPr>
              <a:spcBef>
                <a:spcPts val="300"/>
              </a:spcBef>
            </a:pPr>
            <a:endParaRPr lang="en-GB" altLang="en-US" sz="1200" i="1" dirty="0">
              <a:latin typeface="Calibri" panose="020F0502020204030204" pitchFamily="34" charset="0"/>
              <a:cs typeface="Calibri"/>
            </a:endParaRPr>
          </a:p>
          <a:p>
            <a:pPr>
              <a:spcBef>
                <a:spcPts val="300"/>
              </a:spcBef>
            </a:pPr>
            <a:r>
              <a:rPr lang="en-GB" dirty="0"/>
              <a:t>If you suspect a back or neck injury, you should still move them on to their side so they can keep breathing. Try to keep their spine in a straight line when turning them. If possible, get someone to help you turn them.</a:t>
            </a:r>
            <a:endParaRPr lang="en-GB" dirty="0">
              <a:cs typeface="Calibri"/>
            </a:endParaRPr>
          </a:p>
          <a:p>
            <a:pPr>
              <a:spcBef>
                <a:spcPts val="300"/>
              </a:spcBef>
            </a:pPr>
            <a:endParaRPr lang="en-GB" altLang="en-US" dirty="0">
              <a:latin typeface="Calibri" panose="020F0502020204030204" pitchFamily="34" charset="0"/>
              <a:cs typeface="Calibri" panose="020F0502020204030204" pitchFamily="34" charset="0"/>
            </a:endParaRPr>
          </a:p>
          <a:p>
            <a:endParaRPr lang="en-GB" dirty="0">
              <a:cs typeface="Calibri" panose="020F0502020204030204"/>
            </a:endParaRPr>
          </a:p>
        </p:txBody>
      </p:sp>
      <p:sp>
        <p:nvSpPr>
          <p:cNvPr id="4" name="Slide Number Placeholder 3"/>
          <p:cNvSpPr>
            <a:spLocks noGrp="1"/>
          </p:cNvSpPr>
          <p:nvPr>
            <p:ph type="sldNum" sz="quarter" idx="10"/>
          </p:nvPr>
        </p:nvSpPr>
        <p:spPr/>
        <p:txBody>
          <a:bodyPr/>
          <a:lstStyle/>
          <a:p>
            <a:fld id="{A4621436-5774-462C-91E1-DA676149C134}" type="slidenum">
              <a:rPr lang="en-GB" smtClean="0"/>
              <a:t>48</a:t>
            </a:fld>
            <a:endParaRPr lang="en-GB" dirty="0"/>
          </a:p>
        </p:txBody>
      </p:sp>
    </p:spTree>
    <p:extLst>
      <p:ext uri="{BB962C8B-B14F-4D97-AF65-F5344CB8AC3E}">
        <p14:creationId xmlns:p14="http://schemas.microsoft.com/office/powerpoint/2010/main" val="10273050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GB" altLang="en-US" sz="1200" b="1" dirty="0">
                <a:latin typeface="Calibri" panose="020F0502020204030204" pitchFamily="34" charset="0"/>
              </a:rPr>
              <a:t>Topic: Reporting a Medical</a:t>
            </a:r>
          </a:p>
          <a:p>
            <a:pPr>
              <a:spcBef>
                <a:spcPts val="300"/>
              </a:spcBef>
            </a:pPr>
            <a:r>
              <a:rPr lang="en-GB" altLang="en-US" sz="1200" b="1" dirty="0">
                <a:latin typeface="Calibri" panose="020F0502020204030204" pitchFamily="34" charset="0"/>
              </a:rPr>
              <a:t>Associated handouts/resources: none</a:t>
            </a:r>
          </a:p>
          <a:p>
            <a:pPr>
              <a:spcBef>
                <a:spcPts val="300"/>
              </a:spcBef>
            </a:pPr>
            <a:r>
              <a:rPr lang="en-GB" altLang="en-US" sz="1200" b="1" u="sng" dirty="0">
                <a:latin typeface="Calibri" panose="020F0502020204030204" pitchFamily="34" charset="0"/>
              </a:rPr>
              <a:t>Facilitator Notes </a:t>
            </a:r>
          </a:p>
          <a:p>
            <a:pPr>
              <a:lnSpc>
                <a:spcPct val="80000"/>
              </a:lnSpc>
              <a:spcBef>
                <a:spcPts val="300"/>
              </a:spcBef>
            </a:pPr>
            <a:endParaRPr lang="en-GB" altLang="en-US" sz="1200" b="1" dirty="0">
              <a:latin typeface="Calibri" panose="020F0502020204030204" pitchFamily="34" charset="0"/>
            </a:endParaRPr>
          </a:p>
          <a:p>
            <a:pPr marL="171450" indent="-171450">
              <a:lnSpc>
                <a:spcPct val="80000"/>
              </a:lnSpc>
              <a:spcBef>
                <a:spcPts val="300"/>
              </a:spcBef>
              <a:buFont typeface="Arial" panose="020B0604020202020204" pitchFamily="34" charset="0"/>
              <a:buChar char="•"/>
            </a:pPr>
            <a:r>
              <a:rPr lang="en-GB" altLang="en-US" sz="1200" b="0" dirty="0">
                <a:latin typeface="Calibri" panose="020F0502020204030204" pitchFamily="34" charset="0"/>
              </a:rPr>
              <a:t>Very important to collect</a:t>
            </a:r>
            <a:r>
              <a:rPr lang="en-GB" altLang="en-US" sz="1200" b="0" baseline="0" dirty="0">
                <a:latin typeface="Calibri" panose="020F0502020204030204" pitchFamily="34" charset="0"/>
              </a:rPr>
              <a:t> all the above information as at most festivals medics won’t attend until it has been provided</a:t>
            </a:r>
          </a:p>
          <a:p>
            <a:pPr marL="171450" indent="-171450">
              <a:lnSpc>
                <a:spcPct val="80000"/>
              </a:lnSpc>
              <a:spcBef>
                <a:spcPts val="300"/>
              </a:spcBef>
              <a:buFont typeface="Arial" panose="020B0604020202020204" pitchFamily="34" charset="0"/>
              <a:buChar char="•"/>
            </a:pPr>
            <a:r>
              <a:rPr lang="en-GB" altLang="en-US" sz="1200" b="0" baseline="0" dirty="0">
                <a:latin typeface="Calibri" panose="020F0502020204030204" pitchFamily="34" charset="0"/>
              </a:rPr>
              <a:t>Quicker to get the info first and then call it in rather than call in a panic and then having to collect each piece of info when prompted by control</a:t>
            </a:r>
            <a:endParaRPr lang="en-GB" altLang="en-US" sz="1200" b="0" dirty="0">
              <a:latin typeface="Calibri" panose="020F0502020204030204" pitchFamily="34" charset="0"/>
            </a:endParaRPr>
          </a:p>
          <a:p>
            <a:pPr>
              <a:lnSpc>
                <a:spcPct val="80000"/>
              </a:lnSpc>
              <a:spcBef>
                <a:spcPts val="300"/>
              </a:spcBef>
            </a:pPr>
            <a:endParaRPr lang="en-GB" altLang="en-US" sz="1200" b="1" dirty="0">
              <a:latin typeface="Calibri" panose="020F0502020204030204" pitchFamily="34" charset="0"/>
            </a:endParaRPr>
          </a:p>
          <a:p>
            <a:pPr>
              <a:lnSpc>
                <a:spcPct val="80000"/>
              </a:lnSpc>
              <a:spcBef>
                <a:spcPts val="300"/>
              </a:spcBef>
            </a:pPr>
            <a:r>
              <a:rPr lang="en-GB" altLang="en-US" sz="1200" b="0" dirty="0">
                <a:latin typeface="Calibri" panose="020F0502020204030204" pitchFamily="34" charset="0"/>
              </a:rPr>
              <a:t>Worst case: Major medical, call 999. But only in absolute emergency, calling 999 for a festival will only involve the control room talking to the festival anyway, so it  is always best where possible to report via a radio or someone with a radio.</a:t>
            </a:r>
          </a:p>
          <a:p>
            <a:pPr>
              <a:lnSpc>
                <a:spcPct val="80000"/>
              </a:lnSpc>
              <a:spcBef>
                <a:spcPts val="300"/>
              </a:spcBef>
            </a:pPr>
            <a:endParaRPr lang="en-GB" altLang="en-US" sz="1200" b="0" dirty="0">
              <a:latin typeface="Calibri" panose="020F0502020204030204" pitchFamily="34" charset="0"/>
            </a:endParaRPr>
          </a:p>
          <a:p>
            <a:r>
              <a:rPr lang="en-GB" dirty="0"/>
              <a:t>Stay with casualty and monitor condition until help arrives</a:t>
            </a:r>
          </a:p>
          <a:p>
            <a:r>
              <a:rPr lang="en-GB" dirty="0"/>
              <a:t>Report new information if anything changes</a:t>
            </a:r>
          </a:p>
          <a:p>
            <a:r>
              <a:rPr lang="en-GB" dirty="0"/>
              <a:t>If possible have a second steward available to guide the medics</a:t>
            </a:r>
          </a:p>
          <a:p>
            <a:r>
              <a:rPr lang="en-GB" dirty="0"/>
              <a:t>Make notes for completing incident report form after</a:t>
            </a:r>
          </a:p>
          <a:p>
            <a:endParaRPr lang="en-GB" dirty="0"/>
          </a:p>
        </p:txBody>
      </p:sp>
      <p:sp>
        <p:nvSpPr>
          <p:cNvPr id="4" name="Slide Number Placeholder 3"/>
          <p:cNvSpPr>
            <a:spLocks noGrp="1"/>
          </p:cNvSpPr>
          <p:nvPr>
            <p:ph type="sldNum" sz="quarter" idx="10"/>
          </p:nvPr>
        </p:nvSpPr>
        <p:spPr/>
        <p:txBody>
          <a:bodyPr/>
          <a:lstStyle/>
          <a:p>
            <a:fld id="{A4621436-5774-462C-91E1-DA676149C134}" type="slidenum">
              <a:rPr lang="en-GB" smtClean="0"/>
              <a:t>49</a:t>
            </a:fld>
            <a:endParaRPr lang="en-GB" dirty="0"/>
          </a:p>
        </p:txBody>
      </p:sp>
    </p:spTree>
    <p:extLst>
      <p:ext uri="{BB962C8B-B14F-4D97-AF65-F5344CB8AC3E}">
        <p14:creationId xmlns:p14="http://schemas.microsoft.com/office/powerpoint/2010/main" val="494027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GB" altLang="en-US" sz="1200" b="1" dirty="0">
                <a:latin typeface="Calibri" panose="020F0502020204030204" pitchFamily="34" charset="0"/>
              </a:rPr>
              <a:t>Topic: Oxfam Festivals Teams</a:t>
            </a:r>
          </a:p>
          <a:p>
            <a:pPr>
              <a:spcBef>
                <a:spcPts val="300"/>
              </a:spcBef>
            </a:pPr>
            <a:r>
              <a:rPr lang="en-GB" altLang="en-US" sz="1200" b="1" dirty="0">
                <a:latin typeface="Calibri" panose="020F0502020204030204" pitchFamily="34" charset="0"/>
              </a:rPr>
              <a:t>Associated handouts/resources: None</a:t>
            </a:r>
          </a:p>
          <a:p>
            <a:pPr>
              <a:spcBef>
                <a:spcPts val="300"/>
              </a:spcBef>
            </a:pPr>
            <a:r>
              <a:rPr lang="en-GB" altLang="en-US" sz="1200" b="1" u="sng" dirty="0">
                <a:latin typeface="Calibri" panose="020F0502020204030204" pitchFamily="34" charset="0"/>
              </a:rPr>
              <a:t>Facilitator Notes </a:t>
            </a:r>
          </a:p>
          <a:p>
            <a:endParaRPr lang="en-GB" baseline="0" dirty="0"/>
          </a:p>
          <a:p>
            <a:r>
              <a:rPr lang="en-GB" baseline="0" dirty="0"/>
              <a:t>Highlight that stewarding is one part of the Festivals team and that at many festivals Oxfam will also have campaigners (campaign details TBC) and shops all working to raise awareness and money for Oxfam</a:t>
            </a:r>
            <a:endParaRPr lang="en-GB" dirty="0"/>
          </a:p>
        </p:txBody>
      </p:sp>
      <p:sp>
        <p:nvSpPr>
          <p:cNvPr id="4" name="Slide Number Placeholder 3"/>
          <p:cNvSpPr>
            <a:spLocks noGrp="1"/>
          </p:cNvSpPr>
          <p:nvPr>
            <p:ph type="sldNum" sz="quarter" idx="10"/>
          </p:nvPr>
        </p:nvSpPr>
        <p:spPr/>
        <p:txBody>
          <a:bodyPr/>
          <a:lstStyle/>
          <a:p>
            <a:fld id="{A4621436-5774-462C-91E1-DA676149C134}" type="slidenum">
              <a:rPr lang="en-GB" smtClean="0"/>
              <a:t>5</a:t>
            </a:fld>
            <a:endParaRPr lang="en-GB" dirty="0"/>
          </a:p>
        </p:txBody>
      </p:sp>
    </p:spTree>
    <p:extLst>
      <p:ext uri="{BB962C8B-B14F-4D97-AF65-F5344CB8AC3E}">
        <p14:creationId xmlns:p14="http://schemas.microsoft.com/office/powerpoint/2010/main" val="8293962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9138" y="300038"/>
            <a:ext cx="2879725" cy="2160587"/>
          </a:xfrm>
        </p:spPr>
      </p:sp>
      <p:sp>
        <p:nvSpPr>
          <p:cNvPr id="3" name="Notes Placeholder 2"/>
          <p:cNvSpPr>
            <a:spLocks noGrp="1"/>
          </p:cNvSpPr>
          <p:nvPr>
            <p:ph type="body" idx="1"/>
          </p:nvPr>
        </p:nvSpPr>
        <p:spPr>
          <a:xfrm>
            <a:off x="685800" y="2600696"/>
            <a:ext cx="5486400" cy="540030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1" dirty="0"/>
              <a:t>FACILITATORS: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1" dirty="0"/>
              <a:t>This is to make sure that participants complete all of the training.  There are 3 points in the presentation when they need make a note of the picture that’s shown, and then input it as an answer in the evaluation form.  This is the first (make a note of which slide you’re used).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1" dirty="0"/>
              <a:t>This is a navigation slide, designed to help you easily jump around this section of the presentation.  In presentation mode, click any numbered square and the presentation will move to that slide.  Once you’ve shown the image slide, click the number “1” in the bottom right hand corner to return to this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1" dirty="0"/>
              <a:t>Explain to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b="0" dirty="0"/>
              <a:t>This is an attention test, to make sure you are all still participating in the course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b="0" dirty="0"/>
              <a:t>You need to carefully note the image you are seeing as you will need to enter it into the evaluation form using a drop down menu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b="0" dirty="0"/>
              <a:t>If your answers are wrong in the evaluation form, you may receive a follow up call from the Steward Coordination Team to discuss</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CA2640-21F2-4B1E-B5FB-A79DCB984C5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636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4621436-5774-462C-91E1-DA676149C134}" type="slidenum">
              <a:rPr lang="en-GB" smtClean="0"/>
              <a:t>51</a:t>
            </a:fld>
            <a:endParaRPr lang="en-GB" dirty="0"/>
          </a:p>
        </p:txBody>
      </p:sp>
    </p:spTree>
    <p:extLst>
      <p:ext uri="{BB962C8B-B14F-4D97-AF65-F5344CB8AC3E}">
        <p14:creationId xmlns:p14="http://schemas.microsoft.com/office/powerpoint/2010/main" val="18851906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GB" altLang="en-US" sz="1050" b="1" dirty="0">
                <a:latin typeface="Calibri" panose="020F0502020204030204" pitchFamily="34" charset="0"/>
              </a:rPr>
              <a:t>Topic: Evacuation</a:t>
            </a:r>
          </a:p>
          <a:p>
            <a:pPr>
              <a:spcBef>
                <a:spcPts val="300"/>
              </a:spcBef>
            </a:pPr>
            <a:r>
              <a:rPr lang="en-GB" altLang="en-US" sz="1050" b="1" dirty="0">
                <a:latin typeface="Calibri" panose="020F0502020204030204" pitchFamily="34" charset="0"/>
              </a:rPr>
              <a:t>Associated handouts/resources: Venue emergency exits</a:t>
            </a:r>
          </a:p>
          <a:p>
            <a:pPr>
              <a:spcBef>
                <a:spcPts val="300"/>
              </a:spcBef>
            </a:pPr>
            <a:r>
              <a:rPr lang="en-GB" altLang="en-US" sz="1050" b="1" u="sng" dirty="0">
                <a:latin typeface="Calibri" panose="020F0502020204030204" pitchFamily="34" charset="0"/>
              </a:rPr>
              <a:t>Facilitator Notes </a:t>
            </a:r>
          </a:p>
          <a:p>
            <a:pPr eaLnBrk="1" hangingPunct="1"/>
            <a:endParaRPr lang="en-US" altLang="en-US" sz="1050" dirty="0">
              <a:latin typeface="Calibri" panose="020F0502020204030204" pitchFamily="34" charset="0"/>
            </a:endParaRPr>
          </a:p>
          <a:p>
            <a:pPr eaLnBrk="1" hangingPunct="1"/>
            <a:r>
              <a:rPr lang="en-US" altLang="en-US" sz="1050" dirty="0">
                <a:latin typeface="Calibri" panose="020F0502020204030204" pitchFamily="34" charset="0"/>
              </a:rPr>
              <a:t>As a steward, you should:</a:t>
            </a:r>
          </a:p>
          <a:p>
            <a:pPr marL="171450" indent="-171450">
              <a:lnSpc>
                <a:spcPct val="80000"/>
              </a:lnSpc>
              <a:buFont typeface="Arial" panose="020B0604020202020204" pitchFamily="34" charset="0"/>
              <a:buChar char="•"/>
            </a:pPr>
            <a:r>
              <a:rPr lang="en-GB" altLang="en-US" sz="1050" dirty="0"/>
              <a:t>know the nearest and alternative escape routes for your venue</a:t>
            </a:r>
          </a:p>
          <a:p>
            <a:pPr marL="171450" indent="-171450">
              <a:lnSpc>
                <a:spcPct val="80000"/>
              </a:lnSpc>
              <a:buFont typeface="Arial" panose="020B0604020202020204" pitchFamily="34" charset="0"/>
              <a:buChar char="•"/>
            </a:pPr>
            <a:r>
              <a:rPr lang="en-US" altLang="en-US" sz="1050" dirty="0"/>
              <a:t>assist the vulnerable if safe to do so</a:t>
            </a:r>
          </a:p>
          <a:p>
            <a:pPr marL="171450" indent="-171450">
              <a:lnSpc>
                <a:spcPct val="80000"/>
              </a:lnSpc>
              <a:buFont typeface="Arial" panose="020B0604020202020204" pitchFamily="34" charset="0"/>
              <a:buChar char="•"/>
            </a:pPr>
            <a:r>
              <a:rPr lang="en-US" altLang="en-US" sz="1050" dirty="0"/>
              <a:t>guide people through and beyond exits towards assembly point or safe open space</a:t>
            </a:r>
          </a:p>
          <a:p>
            <a:pPr marL="171450" indent="-171450">
              <a:lnSpc>
                <a:spcPct val="80000"/>
              </a:lnSpc>
              <a:buFont typeface="Arial" panose="020B0604020202020204" pitchFamily="34" charset="0"/>
              <a:buChar char="•"/>
            </a:pPr>
            <a:r>
              <a:rPr lang="en-GB" altLang="en-US" sz="1050" dirty="0"/>
              <a:t>stop anybody re-entering once they are evacuated</a:t>
            </a:r>
            <a:endParaRPr lang="en-US" altLang="en-US" sz="1050" dirty="0"/>
          </a:p>
          <a:p>
            <a:pPr eaLnBrk="1" hangingPunct="1"/>
            <a:endParaRPr lang="en-US" altLang="en-US" sz="1050" dirty="0">
              <a:latin typeface="Calibri" panose="020F0502020204030204" pitchFamily="34" charset="0"/>
            </a:endParaRPr>
          </a:p>
          <a:p>
            <a:pPr eaLnBrk="1" hangingPunct="1"/>
            <a:endParaRPr lang="en-US" altLang="en-US" sz="1050" dirty="0">
              <a:latin typeface="Calibri" panose="020F0502020204030204" pitchFamily="34" charset="0"/>
            </a:endParaRPr>
          </a:p>
          <a:p>
            <a:pPr marL="171450" indent="-171450" eaLnBrk="1" hangingPunct="1">
              <a:buFont typeface="Arial" panose="020B0604020202020204" pitchFamily="34" charset="0"/>
              <a:buChar char="•"/>
            </a:pPr>
            <a:r>
              <a:rPr lang="en-US" altLang="en-US" sz="1200" dirty="0">
                <a:solidFill>
                  <a:srgbClr val="FF0000"/>
                </a:solidFill>
                <a:latin typeface="Calibri" panose="020F0502020204030204" pitchFamily="34" charset="0"/>
              </a:rPr>
              <a:t>Stewards should try to help the disabled and vulnerable.</a:t>
            </a:r>
          </a:p>
          <a:p>
            <a:pPr marL="171450" indent="-171450" eaLnBrk="1" hangingPunct="1">
              <a:buFont typeface="Arial" panose="020B0604020202020204" pitchFamily="34" charset="0"/>
              <a:buChar char="•"/>
            </a:pPr>
            <a:r>
              <a:rPr lang="en-US" altLang="en-US" sz="1200" dirty="0">
                <a:solidFill>
                  <a:srgbClr val="FF0000"/>
                </a:solidFill>
                <a:latin typeface="Calibri" panose="020F0502020204030204" pitchFamily="34" charset="0"/>
              </a:rPr>
              <a:t>You might have to evacuate a venue for reasons other than fire e.g. when the seating or stage collapse</a:t>
            </a:r>
          </a:p>
          <a:p>
            <a:pPr marL="171450" indent="-171450" eaLnBrk="1" hangingPunct="1">
              <a:buFont typeface="Arial" panose="020B0604020202020204" pitchFamily="34" charset="0"/>
              <a:buChar char="•"/>
            </a:pPr>
            <a:r>
              <a:rPr lang="en-US" altLang="en-US" sz="1200" dirty="0">
                <a:solidFill>
                  <a:srgbClr val="FF0000"/>
                </a:solidFill>
                <a:latin typeface="Calibri" panose="020F0502020204030204" pitchFamily="34" charset="0"/>
              </a:rPr>
              <a:t>Always work in a confident, controlled manner and keep people moving.</a:t>
            </a:r>
          </a:p>
          <a:p>
            <a:pPr marL="171450" indent="-171450" eaLnBrk="1" hangingPunct="1">
              <a:buFont typeface="Arial" panose="020B0604020202020204" pitchFamily="34" charset="0"/>
              <a:buChar char="•"/>
            </a:pPr>
            <a:r>
              <a:rPr lang="en-US" altLang="en-US" sz="1200" dirty="0">
                <a:solidFill>
                  <a:srgbClr val="FF0000"/>
                </a:solidFill>
                <a:latin typeface="Calibri" panose="020F0502020204030204" pitchFamily="34" charset="0"/>
              </a:rPr>
              <a:t>Never put yourself in danger </a:t>
            </a:r>
          </a:p>
          <a:p>
            <a:endParaRPr lang="en-GB" dirty="0"/>
          </a:p>
        </p:txBody>
      </p:sp>
      <p:sp>
        <p:nvSpPr>
          <p:cNvPr id="4" name="Slide Number Placeholder 3"/>
          <p:cNvSpPr>
            <a:spLocks noGrp="1"/>
          </p:cNvSpPr>
          <p:nvPr>
            <p:ph type="sldNum" sz="quarter" idx="10"/>
          </p:nvPr>
        </p:nvSpPr>
        <p:spPr/>
        <p:txBody>
          <a:bodyPr/>
          <a:lstStyle/>
          <a:p>
            <a:fld id="{A4621436-5774-462C-91E1-DA676149C134}" type="slidenum">
              <a:rPr lang="en-GB" smtClean="0"/>
              <a:t>52</a:t>
            </a:fld>
            <a:endParaRPr lang="en-GB" dirty="0"/>
          </a:p>
        </p:txBody>
      </p:sp>
    </p:spTree>
    <p:extLst>
      <p:ext uri="{BB962C8B-B14F-4D97-AF65-F5344CB8AC3E}">
        <p14:creationId xmlns:p14="http://schemas.microsoft.com/office/powerpoint/2010/main" val="2605485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GB" altLang="en-US" sz="1200" b="1" dirty="0">
                <a:latin typeface="Calibri" panose="020F0502020204030204" pitchFamily="34" charset="0"/>
              </a:rPr>
              <a:t>Topic: Terrorism Awareness – Run Hide Tell</a:t>
            </a:r>
          </a:p>
          <a:p>
            <a:pPr>
              <a:spcBef>
                <a:spcPts val="300"/>
              </a:spcBef>
            </a:pPr>
            <a:r>
              <a:rPr lang="en-GB" altLang="en-US" sz="1200" b="1" dirty="0">
                <a:latin typeface="Calibri" panose="020F0502020204030204" pitchFamily="34" charset="0"/>
              </a:rPr>
              <a:t>Associated handouts/resources: None</a:t>
            </a:r>
          </a:p>
          <a:p>
            <a:pPr>
              <a:spcBef>
                <a:spcPts val="300"/>
              </a:spcBef>
            </a:pPr>
            <a:r>
              <a:rPr lang="en-GB" altLang="en-US" sz="1200" b="1" u="sng" dirty="0">
                <a:latin typeface="Calibri" panose="020F0502020204030204" pitchFamily="34" charset="0"/>
              </a:rPr>
              <a:t>Facilitator Notes </a:t>
            </a:r>
          </a:p>
          <a:p>
            <a:endParaRPr lang="en-GB" dirty="0">
              <a:hlinkClick r:id="rId3"/>
            </a:endParaRPr>
          </a:p>
          <a:p>
            <a:r>
              <a:rPr lang="en-GB" dirty="0">
                <a:hlinkClick r:id="rId3"/>
              </a:rPr>
              <a:t>https://www.youtube.com/watch?v=aLIvV5T-ajU</a:t>
            </a:r>
            <a:endParaRPr lang="en-GB" dirty="0"/>
          </a:p>
        </p:txBody>
      </p:sp>
      <p:sp>
        <p:nvSpPr>
          <p:cNvPr id="4" name="Slide Number Placeholder 3"/>
          <p:cNvSpPr>
            <a:spLocks noGrp="1"/>
          </p:cNvSpPr>
          <p:nvPr>
            <p:ph type="sldNum" sz="quarter" idx="10"/>
          </p:nvPr>
        </p:nvSpPr>
        <p:spPr/>
        <p:txBody>
          <a:bodyPr/>
          <a:lstStyle/>
          <a:p>
            <a:fld id="{A4621436-5774-462C-91E1-DA676149C134}" type="slidenum">
              <a:rPr lang="en-GB" smtClean="0"/>
              <a:t>53</a:t>
            </a:fld>
            <a:endParaRPr lang="en-GB" dirty="0"/>
          </a:p>
        </p:txBody>
      </p:sp>
    </p:spTree>
    <p:extLst>
      <p:ext uri="{BB962C8B-B14F-4D97-AF65-F5344CB8AC3E}">
        <p14:creationId xmlns:p14="http://schemas.microsoft.com/office/powerpoint/2010/main" val="2445786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Hostile reconnaissance</a:t>
            </a:r>
          </a:p>
          <a:p>
            <a:endParaRPr lang="en-GB" dirty="0"/>
          </a:p>
          <a:p>
            <a:r>
              <a:rPr lang="en-GB" dirty="0"/>
              <a:t>Stewards are “alert not alarmed” – what to look out for:</a:t>
            </a:r>
          </a:p>
          <a:p>
            <a:endParaRPr lang="en-GB" dirty="0"/>
          </a:p>
          <a:p>
            <a:pPr marL="171450" indent="-171450">
              <a:buFont typeface="Arial" panose="020B0604020202020204" pitchFamily="34" charset="0"/>
              <a:buChar char="•"/>
            </a:pPr>
            <a:r>
              <a:rPr lang="en-GB" dirty="0"/>
              <a:t>Concealing face or identity</a:t>
            </a:r>
          </a:p>
          <a:p>
            <a:pPr marL="171450" indent="-171450">
              <a:buFont typeface="Arial" panose="020B0604020202020204" pitchFamily="34" charset="0"/>
              <a:buChar char="•"/>
            </a:pPr>
            <a:r>
              <a:rPr lang="en-GB" dirty="0"/>
              <a:t>Taking photos of staff, gates, CCTV </a:t>
            </a:r>
          </a:p>
          <a:p>
            <a:pPr marL="171450" indent="-171450">
              <a:buFont typeface="Arial" panose="020B0604020202020204" pitchFamily="34" charset="0"/>
              <a:buChar char="•"/>
            </a:pPr>
            <a:r>
              <a:rPr lang="en-GB" dirty="0"/>
              <a:t>Asking unusual or security related questions</a:t>
            </a:r>
          </a:p>
          <a:p>
            <a:pPr marL="171450" indent="-171450">
              <a:buFont typeface="Arial" panose="020B0604020202020204" pitchFamily="34" charset="0"/>
              <a:buChar char="•"/>
            </a:pPr>
            <a:r>
              <a:rPr lang="en-GB" dirty="0"/>
              <a:t>Avoiding security staff</a:t>
            </a:r>
          </a:p>
          <a:p>
            <a:pPr marL="171450" indent="-171450">
              <a:buFont typeface="Arial" panose="020B0604020202020204" pitchFamily="34" charset="0"/>
              <a:buChar char="•"/>
            </a:pPr>
            <a:r>
              <a:rPr lang="en-GB" dirty="0"/>
              <a:t>Activity inconsistent with the nature of the building or area</a:t>
            </a:r>
          </a:p>
          <a:p>
            <a:endParaRPr lang="en-GB" dirty="0"/>
          </a:p>
          <a:p>
            <a:r>
              <a:rPr lang="en-GB" dirty="0"/>
              <a:t>Use your judgement and don’t stereotype</a:t>
            </a:r>
          </a:p>
          <a:p>
            <a:r>
              <a:rPr lang="en-GB" dirty="0"/>
              <a:t>Remember that in a festival environment people will often be acting or dressing differently anyway</a:t>
            </a:r>
          </a:p>
          <a:p>
            <a:endParaRPr lang="en-GB" dirty="0">
              <a:cs typeface="Calibri" panose="020F0502020204030204"/>
            </a:endParaRPr>
          </a:p>
          <a:p>
            <a:r>
              <a:rPr lang="en-GB" dirty="0">
                <a:cs typeface="Calibri" panose="020F0502020204030204"/>
              </a:rPr>
              <a:t>Often a simple "hello, how can I help you" can be a deterrent to someone intending to do harm</a:t>
            </a:r>
          </a:p>
          <a:p>
            <a:endParaRPr lang="en-GB" dirty="0"/>
          </a:p>
          <a:p>
            <a:r>
              <a:rPr lang="en-GB" u="sng" dirty="0"/>
              <a:t>Suspicious Packages</a:t>
            </a:r>
          </a:p>
          <a:p>
            <a:endParaRPr lang="en-GB" dirty="0"/>
          </a:p>
          <a:p>
            <a:pPr marL="342900" indent="-342900">
              <a:buFont typeface="Arial" panose="020B0604020202020204" pitchFamily="34" charset="0"/>
              <a:buChar char="•"/>
            </a:pPr>
            <a:r>
              <a:rPr lang="en-GB" sz="1200" b="1" dirty="0"/>
              <a:t>H</a:t>
            </a:r>
            <a:r>
              <a:rPr lang="en-GB" sz="1200" dirty="0"/>
              <a:t>idden: has the item been hidden? Has any attempt been made to conceal the item from view or place it where accidental discovery is unlikely? Innocent items are not usually hidden deliberately. </a:t>
            </a:r>
          </a:p>
          <a:p>
            <a:pPr marL="342900" indent="-342900">
              <a:buFont typeface="Arial" panose="020B0604020202020204" pitchFamily="34" charset="0"/>
              <a:buChar char="•"/>
            </a:pPr>
            <a:r>
              <a:rPr lang="en-GB" sz="1200" b="1" dirty="0"/>
              <a:t>O</a:t>
            </a:r>
            <a:r>
              <a:rPr lang="en-GB" sz="1200" dirty="0"/>
              <a:t>bvious: is the item obviously suspicious? Can wiring or batteries be seen? Is it taped or contains liquids or powders? Has it been found after seeing suspicious behaviour? </a:t>
            </a:r>
          </a:p>
          <a:p>
            <a:pPr marL="342900" indent="-342900">
              <a:buFont typeface="Arial" panose="020B0604020202020204" pitchFamily="34" charset="0"/>
              <a:buChar char="•"/>
            </a:pPr>
            <a:r>
              <a:rPr lang="en-GB" sz="1200" b="1" dirty="0"/>
              <a:t>T</a:t>
            </a:r>
            <a:r>
              <a:rPr lang="en-GB" sz="1200" dirty="0"/>
              <a:t>ypical: is the item typical of what you might reasonably expect to find in the location? Also consider the current threat? Ask has anyone left the item?</a:t>
            </a:r>
          </a:p>
          <a:p>
            <a:pPr marL="0" indent="0">
              <a:buFontTx/>
              <a:buNone/>
            </a:pPr>
            <a:r>
              <a:rPr lang="en-GB" sz="1200" dirty="0"/>
              <a:t>If the answer is yes to any of the above, report it</a:t>
            </a:r>
          </a:p>
          <a:p>
            <a:pPr marL="0" indent="0">
              <a:buFontTx/>
              <a:buNone/>
            </a:pPr>
            <a:endParaRPr lang="en-GB" sz="1200" dirty="0"/>
          </a:p>
          <a:p>
            <a:pPr marL="0" indent="0">
              <a:buFontTx/>
              <a:buNone/>
            </a:pPr>
            <a:r>
              <a:rPr lang="en-GB" sz="1200" dirty="0"/>
              <a:t>HIGHLIGHT: Be reassured yourself, and reassure the public if asked; we have an Action Plan in place, intelligence and incident led, with escalation procedures and resident experts from appropriate agencies</a:t>
            </a:r>
          </a:p>
          <a:p>
            <a:pPr marL="342900" indent="-342900">
              <a:buFont typeface="Arial" panose="020B0604020202020204" pitchFamily="34" charset="0"/>
              <a:buChar char="•"/>
            </a:pPr>
            <a:endParaRPr lang="en-GB" sz="1200" dirty="0"/>
          </a:p>
          <a:p>
            <a:endParaRPr lang="en-GB" dirty="0"/>
          </a:p>
        </p:txBody>
      </p:sp>
      <p:sp>
        <p:nvSpPr>
          <p:cNvPr id="4" name="Slide Number Placeholder 3"/>
          <p:cNvSpPr>
            <a:spLocks noGrp="1"/>
          </p:cNvSpPr>
          <p:nvPr>
            <p:ph type="sldNum" sz="quarter" idx="5"/>
          </p:nvPr>
        </p:nvSpPr>
        <p:spPr/>
        <p:txBody>
          <a:bodyPr/>
          <a:lstStyle/>
          <a:p>
            <a:fld id="{A4621436-5774-462C-91E1-DA676149C134}" type="slidenum">
              <a:rPr lang="en-GB" smtClean="0"/>
              <a:t>54</a:t>
            </a:fld>
            <a:endParaRPr lang="en-GB" dirty="0"/>
          </a:p>
        </p:txBody>
      </p:sp>
    </p:spTree>
    <p:extLst>
      <p:ext uri="{BB962C8B-B14F-4D97-AF65-F5344CB8AC3E}">
        <p14:creationId xmlns:p14="http://schemas.microsoft.com/office/powerpoint/2010/main" val="3048607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4621436-5774-462C-91E1-DA676149C134}" type="slidenum">
              <a:rPr lang="en-GB" smtClean="0"/>
              <a:t>55</a:t>
            </a:fld>
            <a:endParaRPr lang="en-GB" dirty="0"/>
          </a:p>
        </p:txBody>
      </p:sp>
    </p:spTree>
    <p:extLst>
      <p:ext uri="{BB962C8B-B14F-4D97-AF65-F5344CB8AC3E}">
        <p14:creationId xmlns:p14="http://schemas.microsoft.com/office/powerpoint/2010/main" val="11832042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GB" altLang="en-US" sz="1050" b="1" dirty="0">
                <a:latin typeface="Calibri" panose="020F0502020204030204" pitchFamily="34" charset="0"/>
              </a:rPr>
              <a:t>Topic: Radio Communications- Controls</a:t>
            </a:r>
          </a:p>
          <a:p>
            <a:pPr>
              <a:spcBef>
                <a:spcPts val="300"/>
              </a:spcBef>
            </a:pPr>
            <a:r>
              <a:rPr lang="en-GB" altLang="en-US" sz="1050" b="1" dirty="0">
                <a:latin typeface="Calibri" panose="020F0502020204030204" pitchFamily="34" charset="0"/>
              </a:rPr>
              <a:t>Associated handouts/resources: none</a:t>
            </a:r>
          </a:p>
          <a:p>
            <a:pPr>
              <a:spcBef>
                <a:spcPts val="300"/>
              </a:spcBef>
            </a:pPr>
            <a:r>
              <a:rPr lang="en-GB" altLang="en-US" sz="1050" b="1" u="sng" dirty="0">
                <a:latin typeface="Calibri" panose="020F0502020204030204" pitchFamily="34" charset="0"/>
              </a:rPr>
              <a:t>Facilitator Notes </a:t>
            </a:r>
            <a:endParaRPr lang="en-GB" altLang="en-US" sz="1050" dirty="0">
              <a:latin typeface="Calibri" panose="020F0502020204030204" pitchFamily="34" charset="0"/>
            </a:endParaRPr>
          </a:p>
          <a:p>
            <a:endParaRPr lang="en-GB" altLang="en-US" sz="1200" dirty="0">
              <a:latin typeface="Calibri" panose="020F0502020204030204" pitchFamily="34" charset="0"/>
            </a:endParaRPr>
          </a:p>
          <a:p>
            <a:r>
              <a:rPr lang="en-US" altLang="en-US" sz="1200" dirty="0">
                <a:latin typeface="Calibri" panose="020F0502020204030204" pitchFamily="34" charset="0"/>
              </a:rPr>
              <a:t>Just talk through functions</a:t>
            </a:r>
          </a:p>
          <a:p>
            <a:endParaRPr lang="en-US" altLang="en-US" sz="1200" dirty="0">
              <a:latin typeface="Calibri" panose="020F0502020204030204" pitchFamily="34" charset="0"/>
            </a:endParaRPr>
          </a:p>
          <a:p>
            <a:r>
              <a:rPr lang="en-US" altLang="en-US" sz="1200" b="1" dirty="0">
                <a:latin typeface="Calibri" panose="020F0502020204030204" pitchFamily="34" charset="0"/>
              </a:rPr>
              <a:t>Do not say red light is for low battery.</a:t>
            </a:r>
            <a:r>
              <a:rPr lang="en-US" altLang="en-US" sz="1200" dirty="0">
                <a:latin typeface="Calibri" panose="020F0502020204030204" pitchFamily="34" charset="0"/>
              </a:rPr>
              <a:t> The lights and </a:t>
            </a:r>
            <a:r>
              <a:rPr lang="en-US" altLang="en-US" sz="1200" dirty="0" err="1">
                <a:latin typeface="Calibri" panose="020F0502020204030204" pitchFamily="34" charset="0"/>
              </a:rPr>
              <a:t>colours</a:t>
            </a:r>
            <a:r>
              <a:rPr lang="en-US" altLang="en-US" sz="1200" dirty="0">
                <a:latin typeface="Calibri" panose="020F0502020204030204" pitchFamily="34" charset="0"/>
              </a:rPr>
              <a:t> depend entirely on the type of radio units being used which changes from show to show</a:t>
            </a:r>
            <a:endParaRPr lang="en-GB" altLang="en-US" sz="1200" dirty="0">
              <a:latin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fld id="{A4621436-5774-462C-91E1-DA676149C134}" type="slidenum">
              <a:rPr lang="en-GB" smtClean="0"/>
              <a:t>56</a:t>
            </a:fld>
            <a:endParaRPr lang="en-GB" dirty="0"/>
          </a:p>
        </p:txBody>
      </p:sp>
    </p:spTree>
    <p:extLst>
      <p:ext uri="{BB962C8B-B14F-4D97-AF65-F5344CB8AC3E}">
        <p14:creationId xmlns:p14="http://schemas.microsoft.com/office/powerpoint/2010/main" val="1156916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defRPr/>
            </a:pPr>
            <a:r>
              <a:rPr lang="en-GB" altLang="en-US" sz="1050" b="1" dirty="0">
                <a:latin typeface="Calibri" pitchFamily="34" charset="0"/>
              </a:rPr>
              <a:t>Topic: Radio Communications</a:t>
            </a:r>
          </a:p>
          <a:p>
            <a:pPr>
              <a:spcBef>
                <a:spcPts val="300"/>
              </a:spcBef>
              <a:defRPr/>
            </a:pPr>
            <a:r>
              <a:rPr lang="en-GB" altLang="en-US" sz="1050" b="1" dirty="0">
                <a:latin typeface="Calibri" pitchFamily="34" charset="0"/>
              </a:rPr>
              <a:t>Associated handouts/resources: none</a:t>
            </a:r>
          </a:p>
          <a:p>
            <a:pPr>
              <a:spcBef>
                <a:spcPts val="300"/>
              </a:spcBef>
              <a:defRPr/>
            </a:pPr>
            <a:r>
              <a:rPr lang="en-GB" altLang="en-US" sz="1050" b="1" u="sng" dirty="0">
                <a:latin typeface="Calibri" pitchFamily="34" charset="0"/>
              </a:rPr>
              <a:t>Facilitator Notes </a:t>
            </a:r>
          </a:p>
          <a:p>
            <a:pPr>
              <a:spcBef>
                <a:spcPts val="300"/>
              </a:spcBef>
              <a:defRPr/>
            </a:pPr>
            <a:endParaRPr lang="en-GB" altLang="en-US" sz="1050" dirty="0">
              <a:latin typeface="Calibri" pitchFamily="34" charset="0"/>
            </a:endParaRPr>
          </a:p>
          <a:p>
            <a:pPr marL="228600" indent="-228600" eaLnBrk="1" hangingPunct="1">
              <a:lnSpc>
                <a:spcPct val="90000"/>
              </a:lnSpc>
              <a:buFont typeface="Arial" panose="020B0604020202020204" pitchFamily="34" charset="0"/>
              <a:buChar char="•"/>
              <a:defRPr/>
            </a:pPr>
            <a:r>
              <a:rPr lang="en-GB" altLang="en-US" sz="1200" dirty="0">
                <a:latin typeface="Calibri" pitchFamily="34" charset="0"/>
              </a:rPr>
              <a:t>Only use a radio if you have received instruction on using it. If you’re not confident ask / say at this point.</a:t>
            </a:r>
          </a:p>
          <a:p>
            <a:pPr marL="228600" indent="-228600" eaLnBrk="1" hangingPunct="1">
              <a:lnSpc>
                <a:spcPct val="90000"/>
              </a:lnSpc>
              <a:buFont typeface="Arial" panose="020B0604020202020204" pitchFamily="34" charset="0"/>
              <a:buChar char="•"/>
              <a:defRPr/>
            </a:pPr>
            <a:r>
              <a:rPr lang="en-GB" altLang="en-US" sz="1200" dirty="0">
                <a:latin typeface="Calibri" pitchFamily="34" charset="0"/>
              </a:rPr>
              <a:t>Look after your radio carefully.  Keep it on your person. </a:t>
            </a:r>
          </a:p>
          <a:p>
            <a:pPr marL="228600" indent="-228600" eaLnBrk="1" hangingPunct="1">
              <a:lnSpc>
                <a:spcPct val="90000"/>
              </a:lnSpc>
              <a:buFont typeface="Arial" panose="020B0604020202020204" pitchFamily="34" charset="0"/>
              <a:buChar char="•"/>
              <a:defRPr/>
            </a:pPr>
            <a:r>
              <a:rPr lang="en-GB" altLang="en-US" sz="1200" dirty="0">
                <a:latin typeface="Calibri" pitchFamily="34" charset="0"/>
              </a:rPr>
              <a:t>Easiest</a:t>
            </a:r>
            <a:r>
              <a:rPr lang="en-GB" altLang="en-US" sz="1200" baseline="0" dirty="0">
                <a:latin typeface="Calibri" pitchFamily="34" charset="0"/>
              </a:rPr>
              <a:t> way to check it works is simply to turn it off and back on and wait for the beeps</a:t>
            </a:r>
            <a:endParaRPr lang="en-GB" altLang="en-US" sz="1200" dirty="0">
              <a:latin typeface="Calibri" pitchFamily="34" charset="0"/>
            </a:endParaRPr>
          </a:p>
          <a:p>
            <a:pPr marL="228600" indent="-228600" eaLnBrk="1" hangingPunct="1">
              <a:lnSpc>
                <a:spcPct val="90000"/>
              </a:lnSpc>
              <a:buFont typeface="Arial" panose="020B0604020202020204" pitchFamily="34" charset="0"/>
              <a:buChar char="•"/>
              <a:defRPr/>
            </a:pPr>
            <a:r>
              <a:rPr lang="en-GB" altLang="en-US" sz="1200" dirty="0">
                <a:latin typeface="Calibri" pitchFamily="34" charset="0"/>
              </a:rPr>
              <a:t>Only if you’re unsure and the channel is quiet, do a radio check to check that the radio is working.</a:t>
            </a:r>
          </a:p>
          <a:p>
            <a:pPr marL="228600" indent="-228600" eaLnBrk="1" hangingPunct="1">
              <a:lnSpc>
                <a:spcPct val="90000"/>
              </a:lnSpc>
              <a:buFont typeface="Arial" panose="020B0604020202020204" pitchFamily="34" charset="0"/>
              <a:buChar char="•"/>
              <a:defRPr/>
            </a:pPr>
            <a:r>
              <a:rPr lang="en-GB" altLang="en-US" sz="1200" dirty="0">
                <a:latin typeface="Calibri" pitchFamily="34" charset="0"/>
              </a:rPr>
              <a:t>If the signal starts to breaks up in an area that has worked fine, or you hear low frequency beeping the battery is going flat</a:t>
            </a:r>
          </a:p>
          <a:p>
            <a:pPr marL="228600" indent="-228600" eaLnBrk="1" hangingPunct="1">
              <a:lnSpc>
                <a:spcPct val="90000"/>
              </a:lnSpc>
              <a:buFont typeface="Arial" panose="020B0604020202020204" pitchFamily="34" charset="0"/>
              <a:buChar char="•"/>
              <a:defRPr/>
            </a:pPr>
            <a:r>
              <a:rPr lang="en-GB" altLang="en-US" sz="1200" dirty="0">
                <a:latin typeface="Calibri" pitchFamily="34" charset="0"/>
              </a:rPr>
              <a:t>Leave the radio switched on at all times with the volume turned up as loud as it needs to be. But remember – the louder it is, the quicker the battery will run down</a:t>
            </a:r>
          </a:p>
          <a:p>
            <a:pPr marL="228600" indent="-228600" eaLnBrk="1" hangingPunct="1">
              <a:lnSpc>
                <a:spcPct val="90000"/>
              </a:lnSpc>
              <a:buFont typeface="Arial" panose="020B0604020202020204" pitchFamily="34" charset="0"/>
              <a:buChar char="•"/>
              <a:defRPr/>
            </a:pPr>
            <a:r>
              <a:rPr lang="en-GB" altLang="en-US" sz="1200" dirty="0">
                <a:latin typeface="Calibri" pitchFamily="34" charset="0"/>
              </a:rPr>
              <a:t>Keep the radio where you can hear it not in a bag or pocket</a:t>
            </a:r>
          </a:p>
          <a:p>
            <a:pPr marL="228600" indent="-228600" eaLnBrk="1" hangingPunct="1">
              <a:lnSpc>
                <a:spcPct val="90000"/>
              </a:lnSpc>
              <a:buFont typeface="Arial" panose="020B0604020202020204" pitchFamily="34" charset="0"/>
              <a:buChar char="•"/>
              <a:defRPr/>
            </a:pPr>
            <a:r>
              <a:rPr lang="en-GB" altLang="en-US" sz="1200" dirty="0">
                <a:latin typeface="Calibri" pitchFamily="34" charset="0"/>
              </a:rPr>
              <a:t>Do not put it anywhere where the push-to-talk switch can be operated unintentionally as this stops everybody using their radios</a:t>
            </a:r>
          </a:p>
          <a:p>
            <a:pPr marL="228600" indent="-228600" eaLnBrk="1" hangingPunct="1">
              <a:lnSpc>
                <a:spcPct val="90000"/>
              </a:lnSpc>
              <a:buFont typeface="Arial" panose="020B0604020202020204" pitchFamily="34" charset="0"/>
              <a:buChar char="•"/>
              <a:defRPr/>
            </a:pPr>
            <a:r>
              <a:rPr lang="en-GB" altLang="en-US" sz="1200" dirty="0">
                <a:latin typeface="Calibri" pitchFamily="34" charset="0"/>
              </a:rPr>
              <a:t>Ask for a belt clip, radio holder or earpiece if necessary</a:t>
            </a:r>
          </a:p>
          <a:p>
            <a:pPr marL="228600" indent="-228600" eaLnBrk="1" hangingPunct="1">
              <a:lnSpc>
                <a:spcPct val="90000"/>
              </a:lnSpc>
              <a:buFont typeface="Arial" panose="020B0604020202020204" pitchFamily="34" charset="0"/>
              <a:buChar char="•"/>
              <a:defRPr/>
            </a:pPr>
            <a:r>
              <a:rPr lang="en-US" altLang="en-US" sz="1200" dirty="0">
                <a:latin typeface="Calibri" pitchFamily="34" charset="0"/>
              </a:rPr>
              <a:t>You should know the lines of communication to follow, </a:t>
            </a:r>
            <a:r>
              <a:rPr lang="en-US" altLang="en-US" sz="1200" dirty="0" err="1">
                <a:latin typeface="Calibri" pitchFamily="34" charset="0"/>
              </a:rPr>
              <a:t>i.e</a:t>
            </a:r>
            <a:r>
              <a:rPr lang="en-US" altLang="en-US" sz="1200" dirty="0">
                <a:latin typeface="Calibri" pitchFamily="34" charset="0"/>
              </a:rPr>
              <a:t> who you call for assistance / information.</a:t>
            </a:r>
          </a:p>
          <a:p>
            <a:pPr marL="628650" lvl="1" indent="-171450" eaLnBrk="1" hangingPunct="1">
              <a:lnSpc>
                <a:spcPct val="90000"/>
              </a:lnSpc>
              <a:buFont typeface="Arial" panose="020B0604020202020204" pitchFamily="34" charset="0"/>
              <a:buChar char="•"/>
              <a:defRPr/>
            </a:pPr>
            <a:r>
              <a:rPr lang="en-US" altLang="en-US" sz="1200" dirty="0">
                <a:latin typeface="Calibri" pitchFamily="34" charset="0"/>
              </a:rPr>
              <a:t>details of any code words to be used </a:t>
            </a:r>
            <a:r>
              <a:rPr lang="en-US" altLang="en-US" sz="1200" dirty="0" err="1">
                <a:latin typeface="Calibri" pitchFamily="34" charset="0"/>
              </a:rPr>
              <a:t>i.e</a:t>
            </a:r>
            <a:r>
              <a:rPr lang="en-US" altLang="en-US" sz="1200" dirty="0">
                <a:latin typeface="Calibri" pitchFamily="34" charset="0"/>
              </a:rPr>
              <a:t> bomb = </a:t>
            </a:r>
            <a:r>
              <a:rPr lang="en-US" altLang="en-US" sz="1200" dirty="0" err="1">
                <a:latin typeface="Calibri" pitchFamily="34" charset="0"/>
              </a:rPr>
              <a:t>mr</a:t>
            </a:r>
            <a:r>
              <a:rPr lang="en-US" altLang="en-US" sz="1200" dirty="0">
                <a:latin typeface="Calibri" pitchFamily="34" charset="0"/>
              </a:rPr>
              <a:t> case, fire = </a:t>
            </a:r>
            <a:r>
              <a:rPr lang="en-US" altLang="en-US" sz="1200" dirty="0" err="1">
                <a:latin typeface="Calibri" pitchFamily="34" charset="0"/>
              </a:rPr>
              <a:t>mr</a:t>
            </a:r>
            <a:r>
              <a:rPr lang="en-US" altLang="en-US" sz="1200" dirty="0">
                <a:latin typeface="Calibri" pitchFamily="34" charset="0"/>
              </a:rPr>
              <a:t> ash /</a:t>
            </a:r>
            <a:r>
              <a:rPr lang="en-US" altLang="en-US" sz="1200" dirty="0" err="1">
                <a:latin typeface="Calibri" pitchFamily="34" charset="0"/>
              </a:rPr>
              <a:t>mr</a:t>
            </a:r>
            <a:r>
              <a:rPr lang="en-US" altLang="en-US" sz="1200" dirty="0">
                <a:latin typeface="Calibri" pitchFamily="34" charset="0"/>
              </a:rPr>
              <a:t> </a:t>
            </a:r>
            <a:r>
              <a:rPr lang="en-US" altLang="en-US" sz="1200" dirty="0" err="1">
                <a:latin typeface="Calibri" pitchFamily="34" charset="0"/>
              </a:rPr>
              <a:t>england</a:t>
            </a:r>
            <a:r>
              <a:rPr lang="en-US" altLang="en-US" sz="1200" dirty="0">
                <a:latin typeface="Calibri" pitchFamily="34" charset="0"/>
              </a:rPr>
              <a:t>.</a:t>
            </a:r>
          </a:p>
          <a:p>
            <a:pPr marL="628650" lvl="1" indent="-171450" eaLnBrk="1" hangingPunct="1">
              <a:lnSpc>
                <a:spcPct val="90000"/>
              </a:lnSpc>
              <a:buFont typeface="Arial" panose="020B0604020202020204" pitchFamily="34" charset="0"/>
              <a:buChar char="•"/>
              <a:defRPr/>
            </a:pPr>
            <a:r>
              <a:rPr lang="en-US" altLang="en-US" sz="1200" dirty="0">
                <a:latin typeface="Calibri" pitchFamily="34" charset="0"/>
              </a:rPr>
              <a:t>the phonetic alphabet to spell out ambiguous words. (see back cover of stewards booklet)</a:t>
            </a:r>
          </a:p>
          <a:p>
            <a:pPr marL="171450" indent="-171450" eaLnBrk="1" hangingPunct="1">
              <a:lnSpc>
                <a:spcPct val="90000"/>
              </a:lnSpc>
              <a:buFont typeface="Arial" panose="020B0604020202020204" pitchFamily="34" charset="0"/>
              <a:buChar char="•"/>
              <a:defRPr/>
            </a:pPr>
            <a:r>
              <a:rPr lang="en-US" altLang="en-US" sz="1200" dirty="0">
                <a:latin typeface="Calibri" pitchFamily="34" charset="0"/>
              </a:rPr>
              <a:t>If you lose a radio you may be charged £100 which will come out of your </a:t>
            </a:r>
            <a:r>
              <a:rPr lang="en-US" altLang="en-US" sz="1200" dirty="0" err="1">
                <a:latin typeface="Calibri" pitchFamily="34" charset="0"/>
              </a:rPr>
              <a:t>depoist</a:t>
            </a:r>
            <a:r>
              <a:rPr lang="en-US" altLang="en-US" sz="1200" dirty="0">
                <a:latin typeface="Calibri" pitchFamily="34" charset="0"/>
              </a:rPr>
              <a:t>. </a:t>
            </a:r>
          </a:p>
          <a:p>
            <a:endParaRPr lang="en-GB" dirty="0"/>
          </a:p>
        </p:txBody>
      </p:sp>
      <p:sp>
        <p:nvSpPr>
          <p:cNvPr id="4" name="Slide Number Placeholder 3"/>
          <p:cNvSpPr>
            <a:spLocks noGrp="1"/>
          </p:cNvSpPr>
          <p:nvPr>
            <p:ph type="sldNum" sz="quarter" idx="10"/>
          </p:nvPr>
        </p:nvSpPr>
        <p:spPr/>
        <p:txBody>
          <a:bodyPr/>
          <a:lstStyle/>
          <a:p>
            <a:fld id="{A4621436-5774-462C-91E1-DA676149C134}" type="slidenum">
              <a:rPr lang="en-GB" smtClean="0"/>
              <a:t>57</a:t>
            </a:fld>
            <a:endParaRPr lang="en-GB" dirty="0"/>
          </a:p>
        </p:txBody>
      </p:sp>
    </p:spTree>
    <p:extLst>
      <p:ext uri="{BB962C8B-B14F-4D97-AF65-F5344CB8AC3E}">
        <p14:creationId xmlns:p14="http://schemas.microsoft.com/office/powerpoint/2010/main" val="27244423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GB" altLang="en-US" sz="1050" b="1" dirty="0">
                <a:latin typeface="Calibri" panose="020F0502020204030204" pitchFamily="34" charset="0"/>
              </a:rPr>
              <a:t>Topic: Radio Communications</a:t>
            </a:r>
          </a:p>
          <a:p>
            <a:pPr>
              <a:spcBef>
                <a:spcPts val="300"/>
              </a:spcBef>
            </a:pPr>
            <a:r>
              <a:rPr lang="en-GB" altLang="en-US" sz="1050" b="1" dirty="0">
                <a:latin typeface="Calibri" panose="020F0502020204030204" pitchFamily="34" charset="0"/>
              </a:rPr>
              <a:t>Associated handouts/resources: none</a:t>
            </a:r>
          </a:p>
          <a:p>
            <a:pPr>
              <a:spcBef>
                <a:spcPts val="300"/>
              </a:spcBef>
            </a:pPr>
            <a:r>
              <a:rPr lang="en-GB" altLang="en-US" sz="1050" b="1" u="sng" dirty="0">
                <a:latin typeface="Calibri" panose="020F0502020204030204" pitchFamily="34" charset="0"/>
              </a:rPr>
              <a:t>Facilitator Notes </a:t>
            </a:r>
          </a:p>
          <a:p>
            <a:pPr>
              <a:spcBef>
                <a:spcPts val="300"/>
              </a:spcBef>
            </a:pPr>
            <a:endParaRPr lang="en-GB" altLang="en-US" sz="1050" b="1" u="sng" dirty="0">
              <a:latin typeface="Calibri" panose="020F0502020204030204" pitchFamily="34" charset="0"/>
            </a:endParaRPr>
          </a:p>
          <a:p>
            <a:pPr>
              <a:spcBef>
                <a:spcPts val="300"/>
              </a:spcBef>
            </a:pPr>
            <a:r>
              <a:rPr lang="en-GB" altLang="en-US" sz="1050" b="1" u="sng" dirty="0">
                <a:latin typeface="Calibri" panose="020F0502020204030204" pitchFamily="34" charset="0"/>
              </a:rPr>
              <a:t>Summary:</a:t>
            </a:r>
          </a:p>
          <a:p>
            <a:pPr>
              <a:spcBef>
                <a:spcPts val="300"/>
              </a:spcBef>
            </a:pPr>
            <a:endParaRPr lang="en-GB" altLang="en-US" sz="1050" b="1" u="sng" dirty="0">
              <a:latin typeface="Calibri" panose="020F0502020204030204" pitchFamily="34" charset="0"/>
            </a:endParaRPr>
          </a:p>
          <a:p>
            <a:r>
              <a:rPr lang="en-GB" sz="1050" dirty="0"/>
              <a:t>Stay on our channel</a:t>
            </a:r>
          </a:p>
          <a:p>
            <a:r>
              <a:rPr lang="en-GB" sz="1050" dirty="0"/>
              <a:t>Use call signs</a:t>
            </a:r>
          </a:p>
          <a:p>
            <a:r>
              <a:rPr lang="en-GB" sz="1050" dirty="0"/>
              <a:t>Legitimate messages only</a:t>
            </a:r>
          </a:p>
          <a:p>
            <a:r>
              <a:rPr lang="en-GB" sz="1050" dirty="0"/>
              <a:t>Listen at all times</a:t>
            </a:r>
          </a:p>
          <a:p>
            <a:r>
              <a:rPr lang="en-GB" sz="1050" dirty="0"/>
              <a:t>Don’t crash conversations</a:t>
            </a:r>
          </a:p>
          <a:p>
            <a:r>
              <a:rPr lang="en-GB" sz="1050" dirty="0"/>
              <a:t>Hold the PTT button for 3 seconds before speaking</a:t>
            </a:r>
          </a:p>
          <a:p>
            <a:r>
              <a:rPr lang="en-GB" sz="1050" dirty="0"/>
              <a:t>Release the button when finished</a:t>
            </a:r>
          </a:p>
          <a:p>
            <a:r>
              <a:rPr lang="en-GB" sz="1050" dirty="0"/>
              <a:t>Be concise</a:t>
            </a:r>
          </a:p>
          <a:p>
            <a:r>
              <a:rPr lang="en-GB" sz="1050" dirty="0"/>
              <a:t>Spell difficult words and use phonetics</a:t>
            </a:r>
          </a:p>
          <a:p>
            <a:r>
              <a:rPr lang="en-GB" sz="1050" dirty="0"/>
              <a:t>Over or Out, never both</a:t>
            </a:r>
          </a:p>
          <a:p>
            <a:r>
              <a:rPr lang="en-GB" sz="1050" dirty="0"/>
              <a:t>In case of emergency: PRIORITY PRIORITY</a:t>
            </a:r>
          </a:p>
          <a:p>
            <a:endParaRPr lang="en-GB" sz="1050" dirty="0"/>
          </a:p>
          <a:p>
            <a:pPr>
              <a:spcBef>
                <a:spcPts val="300"/>
              </a:spcBef>
            </a:pPr>
            <a:r>
              <a:rPr lang="en-GB" altLang="en-US" sz="1050" b="1" u="sng" dirty="0">
                <a:latin typeface="Calibri" panose="020F0502020204030204" pitchFamily="34" charset="0"/>
              </a:rPr>
              <a:t>Detail:</a:t>
            </a:r>
          </a:p>
          <a:p>
            <a:pPr>
              <a:spcBef>
                <a:spcPts val="300"/>
              </a:spcBef>
            </a:pPr>
            <a:endParaRPr lang="en-GB" altLang="en-US" sz="1050" b="1" u="sng" dirty="0">
              <a:latin typeface="Calibri" panose="020F0502020204030204" pitchFamily="34" charset="0"/>
            </a:endParaRP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GB" altLang="en-US" sz="1050" dirty="0">
                <a:latin typeface="Calibri" panose="020F0502020204030204" pitchFamily="34" charset="0"/>
              </a:rPr>
              <a:t>Make sure the radio is on the channel allocated to you. </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GB" altLang="en-US" sz="1050" dirty="0">
                <a:latin typeface="Calibri" panose="020F0502020204030204" pitchFamily="34" charset="0"/>
              </a:rPr>
              <a:t>Don’t fiddle with the channel switch unless you are told to go to another channel</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GB" altLang="en-US" sz="1050" dirty="0">
                <a:latin typeface="Calibri" panose="020F0502020204030204" pitchFamily="34" charset="0"/>
              </a:rPr>
              <a:t>Identify who you want to speak to and your location e.g. Circus Big Top this is Cabaret Tent, over</a:t>
            </a:r>
          </a:p>
          <a:p>
            <a:pPr marL="171450" indent="-171450" eaLnBrk="1" hangingPunct="1">
              <a:lnSpc>
                <a:spcPct val="80000"/>
              </a:lnSpc>
              <a:buFont typeface="Arial" panose="020B0604020202020204" pitchFamily="34" charset="0"/>
              <a:buChar char="•"/>
            </a:pPr>
            <a:r>
              <a:rPr lang="en-US" altLang="en-US" sz="1050" dirty="0">
                <a:latin typeface="Calibri" panose="020F0502020204030204" pitchFamily="34" charset="0"/>
              </a:rPr>
              <a:t>Oxfam convention: </a:t>
            </a:r>
            <a:r>
              <a:rPr lang="en-US" altLang="en-US" sz="1050" b="1" dirty="0">
                <a:latin typeface="Calibri" panose="020F0502020204030204" pitchFamily="34" charset="0"/>
              </a:rPr>
              <a:t>Who you want to reach (x2) then your location, </a:t>
            </a:r>
            <a:r>
              <a:rPr lang="en-US" altLang="en-US" sz="1050" dirty="0">
                <a:latin typeface="Calibri" panose="020F0502020204030204" pitchFamily="34" charset="0"/>
              </a:rPr>
              <a:t>over (which means you are expecting a reply).</a:t>
            </a:r>
          </a:p>
          <a:p>
            <a:pPr marL="171450" marR="0" lvl="0" indent="-17145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lang="en-GB" altLang="en-US" sz="1050" dirty="0">
                <a:latin typeface="Calibri" panose="020F0502020204030204" pitchFamily="34" charset="0"/>
              </a:rPr>
              <a:t>Don’t speak if another message is taking place. Only break in if it is an emergency and use the words “priority, priority”</a:t>
            </a:r>
          </a:p>
          <a:p>
            <a:pPr marL="171450" indent="-171450" eaLnBrk="1" hangingPunct="1">
              <a:lnSpc>
                <a:spcPct val="80000"/>
              </a:lnSpc>
              <a:buFont typeface="Arial" panose="020B0604020202020204" pitchFamily="34" charset="0"/>
              <a:buChar char="•"/>
            </a:pPr>
            <a:r>
              <a:rPr lang="en-GB" altLang="en-US" sz="1050" dirty="0">
                <a:latin typeface="Calibri" panose="020F0502020204030204" pitchFamily="34" charset="0"/>
              </a:rPr>
              <a:t>After pressing the mic/push-to-talk button count to 3 before speaking into the speaker on the front of the radio</a:t>
            </a:r>
          </a:p>
          <a:p>
            <a:pPr marL="171450" indent="-171450" eaLnBrk="1" hangingPunct="1">
              <a:lnSpc>
                <a:spcPct val="80000"/>
              </a:lnSpc>
              <a:buFont typeface="Arial" panose="020B0604020202020204" pitchFamily="34" charset="0"/>
              <a:buChar char="•"/>
            </a:pPr>
            <a:r>
              <a:rPr lang="en-GB" altLang="en-US" sz="1050" dirty="0">
                <a:latin typeface="Calibri" panose="020F0502020204030204" pitchFamily="34" charset="0"/>
              </a:rPr>
              <a:t>Hold the radio about 6” from your mouth when speaking</a:t>
            </a:r>
          </a:p>
          <a:p>
            <a:pPr marL="171450" indent="-171450" eaLnBrk="1" hangingPunct="1">
              <a:lnSpc>
                <a:spcPct val="80000"/>
              </a:lnSpc>
              <a:buFont typeface="Arial" panose="020B0604020202020204" pitchFamily="34" charset="0"/>
              <a:buChar char="•"/>
            </a:pPr>
            <a:r>
              <a:rPr lang="en-GB" altLang="en-US" sz="1050" dirty="0">
                <a:latin typeface="Calibri" panose="020F0502020204030204" pitchFamily="34" charset="0"/>
              </a:rPr>
              <a:t>Speak directly into the speaker</a:t>
            </a:r>
          </a:p>
          <a:p>
            <a:pPr marL="171450" indent="-171450" eaLnBrk="1" hangingPunct="1">
              <a:lnSpc>
                <a:spcPct val="80000"/>
              </a:lnSpc>
              <a:buFont typeface="Arial" panose="020B0604020202020204" pitchFamily="34" charset="0"/>
              <a:buChar char="•"/>
            </a:pPr>
            <a:r>
              <a:rPr lang="en-GB" altLang="en-US" sz="1050" dirty="0">
                <a:latin typeface="Calibri" panose="020F0502020204030204" pitchFamily="34" charset="0"/>
              </a:rPr>
              <a:t>Release the talk button when you have finished speaking</a:t>
            </a:r>
          </a:p>
          <a:p>
            <a:pPr marL="171450" indent="-171450" eaLnBrk="1" hangingPunct="1">
              <a:lnSpc>
                <a:spcPct val="80000"/>
              </a:lnSpc>
              <a:buFont typeface="Arial" panose="020B0604020202020204" pitchFamily="34" charset="0"/>
              <a:buChar char="•"/>
            </a:pPr>
            <a:r>
              <a:rPr lang="en-GB" altLang="en-US" sz="1050" dirty="0">
                <a:latin typeface="Calibri" panose="020F0502020204030204" pitchFamily="34" charset="0"/>
              </a:rPr>
              <a:t>Be clear and precise</a:t>
            </a:r>
          </a:p>
          <a:p>
            <a:pPr marL="171450" indent="-171450" eaLnBrk="1" hangingPunct="1">
              <a:lnSpc>
                <a:spcPct val="80000"/>
              </a:lnSpc>
              <a:buFont typeface="Arial" panose="020B0604020202020204" pitchFamily="34" charset="0"/>
              <a:buChar char="•"/>
            </a:pPr>
            <a:r>
              <a:rPr lang="en-GB" altLang="en-US" sz="1050" dirty="0">
                <a:latin typeface="Calibri" panose="020F0502020204030204" pitchFamily="34" charset="0"/>
              </a:rPr>
              <a:t>Spell difficult words using phonetic alphabet</a:t>
            </a:r>
          </a:p>
          <a:p>
            <a:pPr marL="171450" indent="-171450" eaLnBrk="1" hangingPunct="1">
              <a:lnSpc>
                <a:spcPct val="80000"/>
              </a:lnSpc>
              <a:buFont typeface="Arial" panose="020B0604020202020204" pitchFamily="34" charset="0"/>
              <a:buChar char="•"/>
            </a:pPr>
            <a:r>
              <a:rPr lang="en-GB" altLang="en-US" sz="1050" dirty="0">
                <a:latin typeface="Calibri" panose="020F0502020204030204" pitchFamily="34" charset="0"/>
              </a:rPr>
              <a:t>Importance of </a:t>
            </a:r>
            <a:r>
              <a:rPr lang="en-GB" altLang="en-US" sz="1050" b="1" dirty="0">
                <a:latin typeface="Calibri" panose="020F0502020204030204" pitchFamily="34" charset="0"/>
              </a:rPr>
              <a:t>OUT</a:t>
            </a:r>
            <a:r>
              <a:rPr lang="en-GB" altLang="en-US" sz="1050" dirty="0">
                <a:latin typeface="Calibri" panose="020F0502020204030204" pitchFamily="34" charset="0"/>
              </a:rPr>
              <a:t>. Letting other people know a </a:t>
            </a:r>
            <a:r>
              <a:rPr lang="en-GB" altLang="en-US" sz="1050" dirty="0" err="1">
                <a:latin typeface="Calibri" panose="020F0502020204030204" pitchFamily="34" charset="0"/>
              </a:rPr>
              <a:t>convo</a:t>
            </a:r>
            <a:r>
              <a:rPr lang="en-GB" altLang="en-US" sz="1050" dirty="0">
                <a:latin typeface="Calibri" panose="020F0502020204030204" pitchFamily="34" charset="0"/>
              </a:rPr>
              <a:t> is over</a:t>
            </a:r>
          </a:p>
          <a:p>
            <a:pPr marL="171450" indent="-171450" eaLnBrk="1" hangingPunct="1">
              <a:lnSpc>
                <a:spcPct val="80000"/>
              </a:lnSpc>
              <a:buFont typeface="Arial" panose="020B0604020202020204" pitchFamily="34" charset="0"/>
              <a:buChar char="•"/>
            </a:pPr>
            <a:r>
              <a:rPr lang="en-GB" altLang="en-US" sz="1050" b="1" dirty="0">
                <a:latin typeface="Calibri" panose="020F0502020204030204" pitchFamily="34" charset="0"/>
              </a:rPr>
              <a:t>Priority, Priority </a:t>
            </a:r>
            <a:r>
              <a:rPr lang="en-GB" altLang="en-US" sz="1050" dirty="0">
                <a:latin typeface="Calibri" panose="020F0502020204030204" pitchFamily="34" charset="0"/>
              </a:rPr>
              <a:t>for priority messages</a:t>
            </a:r>
          </a:p>
          <a:p>
            <a:pPr marL="171450" indent="-171450" eaLnBrk="1" hangingPunct="1">
              <a:lnSpc>
                <a:spcPct val="80000"/>
              </a:lnSpc>
              <a:buFont typeface="Arial" panose="020B0604020202020204" pitchFamily="34" charset="0"/>
              <a:buChar char="•"/>
            </a:pPr>
            <a:endParaRPr lang="en-GB" altLang="en-US" sz="1050" dirty="0">
              <a:latin typeface="Calibri" panose="020F0502020204030204" pitchFamily="34" charset="0"/>
            </a:endParaRPr>
          </a:p>
          <a:p>
            <a:pPr marL="0" indent="0" eaLnBrk="1" hangingPunct="1">
              <a:lnSpc>
                <a:spcPct val="80000"/>
              </a:lnSpc>
              <a:buFont typeface="Arial" panose="020B0604020202020204" pitchFamily="34" charset="0"/>
              <a:buNone/>
            </a:pPr>
            <a:r>
              <a:rPr lang="en-GB" altLang="en-US" sz="1200" dirty="0">
                <a:latin typeface="Calibri" panose="020F0502020204030204" pitchFamily="34" charset="0"/>
              </a:rPr>
              <a:t>Only use radios for legitimate messages - </a:t>
            </a:r>
            <a:r>
              <a:rPr lang="en-US" altLang="en-US" sz="1200" dirty="0">
                <a:latin typeface="Calibri" panose="020F0502020204030204" pitchFamily="34" charset="0"/>
              </a:rPr>
              <a:t>it needs to be stated that the radios are not there to ask where venues or stalls are - and control need to stop answering these questions for the message to get back to stewards that they should not be using the radios for this. The key information to get across is that if you don't know where a venue, stall or stage </a:t>
            </a:r>
            <a:r>
              <a:rPr lang="en-US" altLang="en-US" sz="1200" dirty="0" err="1">
                <a:latin typeface="Calibri" panose="020F0502020204030204" pitchFamily="34" charset="0"/>
              </a:rPr>
              <a:t>etc</a:t>
            </a:r>
            <a:r>
              <a:rPr lang="en-US" altLang="en-US" sz="1200" dirty="0">
                <a:latin typeface="Calibri" panose="020F0502020204030204" pitchFamily="34" charset="0"/>
              </a:rPr>
              <a:t> is then direct the paying public to the nearest information point where they will be helped.</a:t>
            </a:r>
          </a:p>
          <a:p>
            <a:pPr eaLnBrk="1" hangingPunct="1">
              <a:lnSpc>
                <a:spcPct val="80000"/>
              </a:lnSpc>
            </a:pPr>
            <a:endParaRPr lang="en-US" altLang="en-US" sz="1050"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A4621436-5774-462C-91E1-DA676149C134}" type="slidenum">
              <a:rPr lang="en-GB" smtClean="0"/>
              <a:t>58</a:t>
            </a:fld>
            <a:endParaRPr lang="en-GB" dirty="0"/>
          </a:p>
        </p:txBody>
      </p:sp>
    </p:spTree>
    <p:extLst>
      <p:ext uri="{BB962C8B-B14F-4D97-AF65-F5344CB8AC3E}">
        <p14:creationId xmlns:p14="http://schemas.microsoft.com/office/powerpoint/2010/main" val="11233742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GB" altLang="en-US" sz="1050" b="1" dirty="0">
                <a:latin typeface="Calibri" panose="020F0502020204030204" pitchFamily="34" charset="0"/>
              </a:rPr>
              <a:t>Topic: Radio Communications</a:t>
            </a:r>
          </a:p>
          <a:p>
            <a:pPr>
              <a:spcBef>
                <a:spcPts val="300"/>
              </a:spcBef>
            </a:pPr>
            <a:r>
              <a:rPr lang="en-GB" altLang="en-US" sz="1050" b="1" dirty="0">
                <a:latin typeface="Calibri" panose="020F0502020204030204" pitchFamily="34" charset="0"/>
              </a:rPr>
              <a:t>Associated handouts/resources: none</a:t>
            </a:r>
          </a:p>
          <a:p>
            <a:pPr>
              <a:spcBef>
                <a:spcPts val="300"/>
              </a:spcBef>
            </a:pPr>
            <a:r>
              <a:rPr lang="en-GB" altLang="en-US" sz="1050" b="1" u="sng" dirty="0">
                <a:latin typeface="Calibri" panose="020F0502020204030204" pitchFamily="34" charset="0"/>
              </a:rPr>
              <a:t>Facilitator Notes </a:t>
            </a:r>
          </a:p>
          <a:p>
            <a:pPr>
              <a:spcBef>
                <a:spcPts val="300"/>
              </a:spcBef>
            </a:pPr>
            <a:endParaRPr lang="en-GB" altLang="en-US" sz="1050" b="1" u="sng" dirty="0">
              <a:latin typeface="Calibri" panose="020F0502020204030204" pitchFamily="34" charset="0"/>
            </a:endParaRPr>
          </a:p>
          <a:p>
            <a:pPr>
              <a:spcBef>
                <a:spcPts val="300"/>
              </a:spcBef>
            </a:pPr>
            <a:r>
              <a:rPr lang="en-GB" altLang="en-US" sz="1050" b="0" u="none" dirty="0">
                <a:latin typeface="Calibri" panose="020F0502020204030204" pitchFamily="34" charset="0"/>
              </a:rPr>
              <a:t>Example of a brief conversation</a:t>
            </a:r>
            <a:r>
              <a:rPr lang="en-GB" altLang="en-US" sz="1050" b="0" u="none" baseline="0" dirty="0">
                <a:latin typeface="Calibri" panose="020F0502020204030204" pitchFamily="34" charset="0"/>
              </a:rPr>
              <a:t> following Oxfam guidelines</a:t>
            </a:r>
          </a:p>
          <a:p>
            <a:pPr>
              <a:spcBef>
                <a:spcPts val="300"/>
              </a:spcBef>
            </a:pPr>
            <a:endParaRPr lang="en-GB" altLang="en-US" sz="1050" b="0" u="none" baseline="0" dirty="0">
              <a:latin typeface="Calibri" panose="020F0502020204030204" pitchFamily="34" charset="0"/>
            </a:endParaRPr>
          </a:p>
          <a:p>
            <a:pPr>
              <a:spcBef>
                <a:spcPts val="300"/>
              </a:spcBef>
            </a:pPr>
            <a:r>
              <a:rPr lang="en-GB" altLang="en-US" sz="1050" b="0" u="none" baseline="0" dirty="0">
                <a:latin typeface="Calibri" panose="020F0502020204030204" pitchFamily="34" charset="0"/>
              </a:rPr>
              <a:t>If you are new to using a radio, following the on site briefing one of the coordinators will do a short radio briefing </a:t>
            </a:r>
            <a:endParaRPr lang="en-US" altLang="en-US" sz="1050" b="0" u="none"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A4621436-5774-462C-91E1-DA676149C134}" type="slidenum">
              <a:rPr lang="en-GB" smtClean="0"/>
              <a:t>59</a:t>
            </a:fld>
            <a:endParaRPr lang="en-GB" dirty="0"/>
          </a:p>
        </p:txBody>
      </p:sp>
    </p:spTree>
    <p:extLst>
      <p:ext uri="{BB962C8B-B14F-4D97-AF65-F5344CB8AC3E}">
        <p14:creationId xmlns:p14="http://schemas.microsoft.com/office/powerpoint/2010/main" val="1944316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4621436-5774-462C-91E1-DA676149C134}" type="slidenum">
              <a:rPr lang="en-GB" smtClean="0"/>
              <a:t>6</a:t>
            </a:fld>
            <a:endParaRPr lang="en-GB" dirty="0"/>
          </a:p>
        </p:txBody>
      </p:sp>
    </p:spTree>
    <p:extLst>
      <p:ext uri="{BB962C8B-B14F-4D97-AF65-F5344CB8AC3E}">
        <p14:creationId xmlns:p14="http://schemas.microsoft.com/office/powerpoint/2010/main" val="42579336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4621436-5774-462C-91E1-DA676149C134}" type="slidenum">
              <a:rPr lang="en-GB" smtClean="0"/>
              <a:t>60</a:t>
            </a:fld>
            <a:endParaRPr lang="en-GB" dirty="0"/>
          </a:p>
        </p:txBody>
      </p:sp>
    </p:spTree>
    <p:extLst>
      <p:ext uri="{BB962C8B-B14F-4D97-AF65-F5344CB8AC3E}">
        <p14:creationId xmlns:p14="http://schemas.microsoft.com/office/powerpoint/2010/main" val="42107886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0663" indent="-220663">
              <a:lnSpc>
                <a:spcPct val="80000"/>
              </a:lnSpc>
              <a:spcBef>
                <a:spcPts val="300"/>
              </a:spcBef>
            </a:pPr>
            <a:r>
              <a:rPr lang="en-GB" altLang="en-US" sz="1200" b="1" dirty="0">
                <a:latin typeface="Calibri" panose="020F0502020204030204" pitchFamily="34" charset="0"/>
              </a:rPr>
              <a:t>Topic: Lost and Found Children</a:t>
            </a:r>
          </a:p>
          <a:p>
            <a:pPr marL="220663" indent="-220663">
              <a:lnSpc>
                <a:spcPct val="80000"/>
              </a:lnSpc>
              <a:spcBef>
                <a:spcPts val="300"/>
              </a:spcBef>
            </a:pPr>
            <a:r>
              <a:rPr lang="en-GB" altLang="en-US" sz="1200" b="1" dirty="0">
                <a:latin typeface="Calibri" panose="020F0502020204030204" pitchFamily="34" charset="0"/>
              </a:rPr>
              <a:t>Associated handouts/resources: none</a:t>
            </a:r>
          </a:p>
          <a:p>
            <a:pPr marL="220663" indent="-220663">
              <a:lnSpc>
                <a:spcPct val="80000"/>
              </a:lnSpc>
              <a:spcBef>
                <a:spcPts val="300"/>
              </a:spcBef>
            </a:pPr>
            <a:r>
              <a:rPr lang="en-GB" altLang="en-US" sz="1200" b="1" u="sng" dirty="0">
                <a:latin typeface="Calibri" panose="020F0502020204030204" pitchFamily="34" charset="0"/>
              </a:rPr>
              <a:t>Facilitator Notes </a:t>
            </a:r>
          </a:p>
          <a:p>
            <a:pPr marL="220663" indent="-220663">
              <a:lnSpc>
                <a:spcPct val="80000"/>
              </a:lnSpc>
              <a:spcBef>
                <a:spcPts val="300"/>
              </a:spcBef>
            </a:pPr>
            <a:endParaRPr lang="en-GB" altLang="en-US" sz="1200" b="0" u="sng" dirty="0">
              <a:latin typeface="Calibri" panose="020F0502020204030204" pitchFamily="34" charset="0"/>
            </a:endParaRPr>
          </a:p>
          <a:p>
            <a:pPr marL="220663" marR="0" lvl="0" indent="-220663" algn="l" defTabSz="914400" rtl="0" eaLnBrk="1" fontAlgn="auto" latinLnBrk="0" hangingPunct="1">
              <a:lnSpc>
                <a:spcPct val="80000"/>
              </a:lnSpc>
              <a:spcBef>
                <a:spcPts val="300"/>
              </a:spcBef>
              <a:spcAft>
                <a:spcPts val="0"/>
              </a:spcAft>
              <a:buClrTx/>
              <a:buSzTx/>
              <a:buFontTx/>
              <a:buNone/>
              <a:tabLst/>
              <a:defRPr/>
            </a:pPr>
            <a:r>
              <a:rPr lang="en-US" altLang="en-US" sz="1200" dirty="0"/>
              <a:t>A child is defined as </a:t>
            </a:r>
            <a:r>
              <a:rPr lang="en-US" altLang="en-US" sz="1200" b="1" dirty="0"/>
              <a:t>Lost</a:t>
            </a:r>
            <a:r>
              <a:rPr lang="en-US" altLang="en-US" sz="1200" dirty="0"/>
              <a:t> if you have ‘reporting parents’ and no child</a:t>
            </a:r>
          </a:p>
          <a:p>
            <a:pPr marL="220663" marR="0" lvl="0" indent="-220663" algn="l" defTabSz="914400" rtl="0" eaLnBrk="1" fontAlgn="auto" latinLnBrk="0" hangingPunct="1">
              <a:lnSpc>
                <a:spcPct val="80000"/>
              </a:lnSpc>
              <a:spcBef>
                <a:spcPts val="300"/>
              </a:spcBef>
              <a:spcAft>
                <a:spcPts val="0"/>
              </a:spcAft>
              <a:buClrTx/>
              <a:buSzTx/>
              <a:buFontTx/>
              <a:buNone/>
              <a:tabLst/>
              <a:defRPr/>
            </a:pPr>
            <a:r>
              <a:rPr lang="en-US" altLang="en-US" sz="1200" dirty="0"/>
              <a:t>A child is defined as </a:t>
            </a:r>
            <a:r>
              <a:rPr lang="en-US" altLang="en-US" sz="1200" b="1" dirty="0"/>
              <a:t>Found</a:t>
            </a:r>
            <a:r>
              <a:rPr lang="en-US" altLang="en-US" sz="1200" dirty="0"/>
              <a:t> when you have a child who has lost their family</a:t>
            </a:r>
          </a:p>
          <a:p>
            <a:pPr marL="220663" marR="0" lvl="0" indent="-220663" algn="l" defTabSz="914400" rtl="0" eaLnBrk="1" fontAlgn="auto" latinLnBrk="0" hangingPunct="1">
              <a:lnSpc>
                <a:spcPct val="80000"/>
              </a:lnSpc>
              <a:spcBef>
                <a:spcPts val="300"/>
              </a:spcBef>
              <a:spcAft>
                <a:spcPts val="0"/>
              </a:spcAft>
              <a:buClrTx/>
              <a:buSzTx/>
              <a:buFontTx/>
              <a:buNone/>
              <a:tabLst/>
              <a:defRPr/>
            </a:pPr>
            <a:endParaRPr lang="en-US" altLang="en-US" sz="1200" dirty="0"/>
          </a:p>
          <a:p>
            <a:pPr>
              <a:lnSpc>
                <a:spcPct val="80000"/>
              </a:lnSpc>
              <a:spcBef>
                <a:spcPct val="50000"/>
              </a:spcBef>
              <a:defRPr/>
            </a:pPr>
            <a:r>
              <a:rPr lang="en-US" altLang="en-US" sz="1200" dirty="0"/>
              <a:t>Be calm and supportive, listen and record details, establish time-line.</a:t>
            </a:r>
          </a:p>
          <a:p>
            <a:pPr>
              <a:lnSpc>
                <a:spcPct val="80000"/>
              </a:lnSpc>
              <a:spcBef>
                <a:spcPct val="50000"/>
              </a:spcBef>
              <a:defRPr/>
            </a:pPr>
            <a:r>
              <a:rPr lang="en-US" altLang="en-US" sz="1200" dirty="0"/>
              <a:t>Radio or phone </a:t>
            </a:r>
            <a:r>
              <a:rPr lang="en-US" altLang="en-US" sz="1200" dirty="0" err="1"/>
              <a:t>Oxbox</a:t>
            </a:r>
            <a:r>
              <a:rPr lang="en-US" altLang="en-US" sz="1200" dirty="0"/>
              <a:t> for support </a:t>
            </a:r>
          </a:p>
          <a:p>
            <a:pPr>
              <a:lnSpc>
                <a:spcPct val="80000"/>
              </a:lnSpc>
              <a:spcBef>
                <a:spcPct val="50000"/>
              </a:spcBef>
              <a:defRPr/>
            </a:pPr>
            <a:r>
              <a:rPr lang="en-US" altLang="en-US" sz="1200" dirty="0"/>
              <a:t>Be aware of festival policy – this might include not saying the child's name</a:t>
            </a:r>
          </a:p>
          <a:p>
            <a:pPr>
              <a:lnSpc>
                <a:spcPct val="80000"/>
              </a:lnSpc>
              <a:spcBef>
                <a:spcPct val="50000"/>
              </a:spcBef>
              <a:defRPr/>
            </a:pPr>
            <a:r>
              <a:rPr lang="en-US" altLang="en-US" sz="1200" dirty="0"/>
              <a:t>Conduct a common sense local search if possible</a:t>
            </a:r>
          </a:p>
          <a:p>
            <a:pPr>
              <a:lnSpc>
                <a:spcPct val="80000"/>
              </a:lnSpc>
              <a:spcBef>
                <a:spcPct val="50000"/>
              </a:spcBef>
              <a:defRPr/>
            </a:pPr>
            <a:r>
              <a:rPr lang="en-US" altLang="en-US" sz="1200" dirty="0"/>
              <a:t>Ensure you are not alone with a found child</a:t>
            </a:r>
          </a:p>
          <a:p>
            <a:pPr marL="220663" indent="-220663">
              <a:lnSpc>
                <a:spcPct val="80000"/>
              </a:lnSpc>
              <a:spcBef>
                <a:spcPts val="300"/>
              </a:spcBef>
            </a:pPr>
            <a:endParaRPr lang="en-GB" altLang="en-US" sz="1200" b="1" u="sng" dirty="0">
              <a:latin typeface="Calibri" panose="020F0502020204030204" pitchFamily="34" charset="0"/>
            </a:endParaRPr>
          </a:p>
          <a:p>
            <a:pPr marL="220663" indent="-220663" eaLnBrk="1" hangingPunct="1">
              <a:lnSpc>
                <a:spcPct val="80000"/>
              </a:lnSpc>
              <a:buFont typeface="Arial" panose="020B0604020202020204" pitchFamily="34" charset="0"/>
              <a:buChar char="•"/>
            </a:pPr>
            <a:r>
              <a:rPr lang="en-US" altLang="en-US" sz="1200" dirty="0">
                <a:latin typeface="Calibri" panose="020F0502020204030204" pitchFamily="34" charset="0"/>
              </a:rPr>
              <a:t>In nearly all cases children are not far away and soon reunited.</a:t>
            </a:r>
          </a:p>
          <a:p>
            <a:pPr marL="220663" indent="-220663" eaLnBrk="1" hangingPunct="1">
              <a:lnSpc>
                <a:spcPct val="80000"/>
              </a:lnSpc>
              <a:buFont typeface="Arial" panose="020B0604020202020204" pitchFamily="34" charset="0"/>
              <a:buChar char="•"/>
            </a:pPr>
            <a:r>
              <a:rPr lang="en-US" altLang="en-US" sz="1200" dirty="0">
                <a:latin typeface="Calibri" panose="020F0502020204030204" pitchFamily="34" charset="0"/>
              </a:rPr>
              <a:t>The general rule for dealing with the parents of a lost child is to reassure and calm them. Have a look round the immediate area and report to the supervisor with as much information as possible to prevent excessive periods of distress and travelling around the site for all concerned. </a:t>
            </a:r>
          </a:p>
          <a:p>
            <a:pPr marL="220663" indent="-220663" eaLnBrk="1" hangingPunct="1">
              <a:lnSpc>
                <a:spcPct val="80000"/>
              </a:lnSpc>
              <a:buFont typeface="Arial" panose="020B0604020202020204" pitchFamily="34" charset="0"/>
              <a:buChar char="•"/>
            </a:pPr>
            <a:r>
              <a:rPr lang="en-US" altLang="en-US" sz="1200" dirty="0">
                <a:latin typeface="Calibri" panose="020F0502020204030204" pitchFamily="34" charset="0"/>
              </a:rPr>
              <a:t>Parents and friends will want to search the local area and the likelihood is that the child will not be far away. Tell parents to let a steward know if the child is found in the meantime. Ensure that </a:t>
            </a:r>
            <a:r>
              <a:rPr lang="en-US" altLang="en-US" sz="1200" dirty="0" err="1">
                <a:latin typeface="Calibri" panose="020F0502020204030204" pitchFamily="34" charset="0"/>
              </a:rPr>
              <a:t>Oxbox</a:t>
            </a:r>
            <a:r>
              <a:rPr lang="en-US" altLang="en-US" sz="1200" dirty="0">
                <a:latin typeface="Calibri" panose="020F0502020204030204" pitchFamily="34" charset="0"/>
              </a:rPr>
              <a:t> are kept informed of any developments. </a:t>
            </a:r>
          </a:p>
          <a:p>
            <a:pPr marL="220663" indent="-220663" eaLnBrk="1" hangingPunct="1">
              <a:lnSpc>
                <a:spcPct val="80000"/>
              </a:lnSpc>
              <a:buFont typeface="Arial" panose="020B0604020202020204" pitchFamily="34" charset="0"/>
              <a:buChar char="•"/>
            </a:pPr>
            <a:r>
              <a:rPr lang="en-US" altLang="en-US" sz="1200" dirty="0">
                <a:latin typeface="Calibri" panose="020F0502020204030204" pitchFamily="34" charset="0"/>
              </a:rPr>
              <a:t>The supervisor should let other stewards in the area know about the child and a watch can be ongoing till the child is found. </a:t>
            </a:r>
          </a:p>
          <a:p>
            <a:pPr marL="220663" indent="-220663" eaLnBrk="1" hangingPunct="1">
              <a:lnSpc>
                <a:spcPct val="80000"/>
              </a:lnSpc>
              <a:buFont typeface="Arial" panose="020B0604020202020204" pitchFamily="34" charset="0"/>
              <a:buChar char="•"/>
            </a:pPr>
            <a:r>
              <a:rPr lang="en-US" altLang="en-US" sz="1200" dirty="0">
                <a:latin typeface="Calibri" panose="020F0502020204030204" pitchFamily="34" charset="0"/>
              </a:rPr>
              <a:t>We do not fill out incident report forms for lost children, unless a specific festival requests it. Radio</a:t>
            </a:r>
            <a:r>
              <a:rPr lang="en-US" altLang="en-US" sz="1200" baseline="0" dirty="0">
                <a:latin typeface="Calibri" panose="020F0502020204030204" pitchFamily="34" charset="0"/>
              </a:rPr>
              <a:t> calls like this are logged by default,</a:t>
            </a:r>
            <a:r>
              <a:rPr lang="en-US" altLang="en-US" sz="1200" dirty="0">
                <a:latin typeface="Calibri" panose="020F0502020204030204" pitchFamily="34" charset="0"/>
              </a:rPr>
              <a:t> and inter-agency reporting is normally a sufficient audit trail</a:t>
            </a:r>
          </a:p>
        </p:txBody>
      </p:sp>
      <p:sp>
        <p:nvSpPr>
          <p:cNvPr id="4" name="Slide Number Placeholder 3"/>
          <p:cNvSpPr>
            <a:spLocks noGrp="1"/>
          </p:cNvSpPr>
          <p:nvPr>
            <p:ph type="sldNum" sz="quarter" idx="10"/>
          </p:nvPr>
        </p:nvSpPr>
        <p:spPr/>
        <p:txBody>
          <a:bodyPr/>
          <a:lstStyle/>
          <a:p>
            <a:fld id="{A4621436-5774-462C-91E1-DA676149C134}" type="slidenum">
              <a:rPr lang="en-GB" smtClean="0"/>
              <a:t>61</a:t>
            </a:fld>
            <a:endParaRPr lang="en-GB" dirty="0"/>
          </a:p>
        </p:txBody>
      </p:sp>
    </p:spTree>
    <p:extLst>
      <p:ext uri="{BB962C8B-B14F-4D97-AF65-F5344CB8AC3E}">
        <p14:creationId xmlns:p14="http://schemas.microsoft.com/office/powerpoint/2010/main" val="22438974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0663" indent="-220663">
              <a:lnSpc>
                <a:spcPct val="80000"/>
              </a:lnSpc>
              <a:spcBef>
                <a:spcPts val="300"/>
              </a:spcBef>
            </a:pPr>
            <a:r>
              <a:rPr lang="en-GB" altLang="en-US" sz="1200" b="1" dirty="0">
                <a:latin typeface="Calibri" panose="020F0502020204030204" pitchFamily="34" charset="0"/>
              </a:rPr>
              <a:t>Topic: Disability Awareness by Attitude is Everything</a:t>
            </a:r>
          </a:p>
          <a:p>
            <a:pPr marL="220663" indent="-220663">
              <a:lnSpc>
                <a:spcPct val="80000"/>
              </a:lnSpc>
              <a:spcBef>
                <a:spcPts val="300"/>
              </a:spcBef>
            </a:pPr>
            <a:r>
              <a:rPr lang="en-GB" altLang="en-US" sz="1200" b="1" dirty="0">
                <a:latin typeface="Calibri" panose="020F0502020204030204" pitchFamily="34" charset="0"/>
              </a:rPr>
              <a:t>Associated handouts/resources: none</a:t>
            </a:r>
          </a:p>
          <a:p>
            <a:pPr marL="220663" indent="-220663">
              <a:lnSpc>
                <a:spcPct val="80000"/>
              </a:lnSpc>
              <a:spcBef>
                <a:spcPts val="300"/>
              </a:spcBef>
            </a:pPr>
            <a:r>
              <a:rPr lang="en-GB" altLang="en-US" sz="1200" b="1" u="sng" dirty="0">
                <a:latin typeface="Calibri" panose="020F0502020204030204" pitchFamily="34" charset="0"/>
              </a:rPr>
              <a:t>Facilitator Notes </a:t>
            </a:r>
          </a:p>
          <a:p>
            <a:endParaRPr lang="en-GB" altLang="en-US" dirty="0">
              <a:latin typeface="Arial" panose="020B0604020202020204" pitchFamily="34" charset="0"/>
            </a:endParaRPr>
          </a:p>
          <a:p>
            <a:pPr marL="171450" indent="-171450">
              <a:buFont typeface="Arial" panose="020B0604020202020204" pitchFamily="34" charset="0"/>
              <a:buChar char="•"/>
            </a:pPr>
            <a:r>
              <a:rPr lang="en-GB" altLang="en-US" dirty="0">
                <a:latin typeface="Arial" panose="020B0604020202020204" pitchFamily="34" charset="0"/>
              </a:rPr>
              <a:t>Live music is for everyone</a:t>
            </a:r>
          </a:p>
          <a:p>
            <a:pPr marL="171450" indent="-171450">
              <a:buFont typeface="Arial" panose="020B0604020202020204" pitchFamily="34" charset="0"/>
              <a:buChar char="•"/>
            </a:pPr>
            <a:r>
              <a:rPr lang="en-GB" altLang="en-US" dirty="0">
                <a:latin typeface="Arial" panose="020B0604020202020204" pitchFamily="34" charset="0"/>
              </a:rPr>
              <a:t>Attitude is Everything improves Deaf and disabled people's access to live music by working in partnership with audiences, artists and the music industry</a:t>
            </a:r>
          </a:p>
          <a:p>
            <a:pPr marL="171450" indent="-171450">
              <a:buFont typeface="Arial" panose="020B0604020202020204" pitchFamily="34" charset="0"/>
              <a:buChar char="•"/>
            </a:pPr>
            <a:r>
              <a:rPr lang="en-GB" altLang="en-US" dirty="0">
                <a:latin typeface="Arial" panose="020B0604020202020204" pitchFamily="34" charset="0"/>
              </a:rPr>
              <a:t>Oxfam has worked closely with this organisation for many years in order to make what we do as inclusive and accessible as possible.</a:t>
            </a:r>
            <a:endParaRPr lang="en-US" altLang="en-US" dirty="0">
              <a:latin typeface="Arial" panose="020B0604020202020204" pitchFamily="34" charset="0"/>
            </a:endParaRPr>
          </a:p>
          <a:p>
            <a:pPr marL="171450" indent="-171450">
              <a:buFont typeface="Arial" panose="020B0604020202020204" pitchFamily="34" charset="0"/>
              <a:buChar char="•"/>
            </a:pPr>
            <a:r>
              <a:rPr lang="en-US" altLang="en-US" dirty="0">
                <a:latin typeface="Arial" panose="020B0604020202020204" pitchFamily="34" charset="0"/>
              </a:rPr>
              <a:t>To find out more, visit their website: </a:t>
            </a:r>
            <a:r>
              <a:rPr lang="en-US" altLang="en-US" b="1" dirty="0">
                <a:latin typeface="Arial" panose="020B0604020202020204" pitchFamily="34" charset="0"/>
              </a:rPr>
              <a:t>www.attitudeiseverything.org.uk</a:t>
            </a:r>
            <a:endParaRPr lang="en-GB" altLang="en-US" b="1" dirty="0">
              <a:latin typeface="Arial" panose="020B0604020202020204" pitchFamily="34" charset="0"/>
            </a:endParaRPr>
          </a:p>
          <a:p>
            <a:endParaRPr lang="en-GB" altLang="en-US" b="1" dirty="0">
              <a:latin typeface="Arial" panose="020B0604020202020204" pitchFamily="34" charset="0"/>
            </a:endParaRPr>
          </a:p>
          <a:p>
            <a:r>
              <a:rPr lang="en-GB" altLang="en-US" b="1" dirty="0">
                <a:latin typeface="Arial" panose="020B0604020202020204" pitchFamily="34" charset="0"/>
              </a:rPr>
              <a:t>Please don’t shy away from this section on disability awareness. It’s important training for people in the rest of their lives, not just whilst stewarding, and </a:t>
            </a:r>
            <a:r>
              <a:rPr lang="en-GB" altLang="en-US" b="1" dirty="0" err="1">
                <a:latin typeface="Arial" panose="020B0604020202020204" pitchFamily="34" charset="0"/>
              </a:rPr>
              <a:t>aie</a:t>
            </a:r>
            <a:r>
              <a:rPr lang="en-GB" altLang="en-US" b="1" dirty="0">
                <a:latin typeface="Arial" panose="020B0604020202020204" pitchFamily="34" charset="0"/>
              </a:rPr>
              <a:t> and festivals where we do disabled viewing platform roles are really pleased we’re including this. </a:t>
            </a:r>
            <a:endParaRPr lang="en-GB" dirty="0"/>
          </a:p>
        </p:txBody>
      </p:sp>
      <p:sp>
        <p:nvSpPr>
          <p:cNvPr id="4" name="Slide Number Placeholder 3"/>
          <p:cNvSpPr>
            <a:spLocks noGrp="1"/>
          </p:cNvSpPr>
          <p:nvPr>
            <p:ph type="sldNum" sz="quarter" idx="10"/>
          </p:nvPr>
        </p:nvSpPr>
        <p:spPr/>
        <p:txBody>
          <a:bodyPr/>
          <a:lstStyle/>
          <a:p>
            <a:fld id="{A4621436-5774-462C-91E1-DA676149C134}" type="slidenum">
              <a:rPr lang="en-GB" smtClean="0"/>
              <a:t>62</a:t>
            </a:fld>
            <a:endParaRPr lang="en-GB" dirty="0"/>
          </a:p>
        </p:txBody>
      </p:sp>
    </p:spTree>
    <p:extLst>
      <p:ext uri="{BB962C8B-B14F-4D97-AF65-F5344CB8AC3E}">
        <p14:creationId xmlns:p14="http://schemas.microsoft.com/office/powerpoint/2010/main" val="37279634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0663" indent="-220663">
              <a:lnSpc>
                <a:spcPct val="80000"/>
              </a:lnSpc>
              <a:spcBef>
                <a:spcPts val="300"/>
              </a:spcBef>
            </a:pPr>
            <a:r>
              <a:rPr lang="en-GB" altLang="en-US" sz="1200" b="1" dirty="0">
                <a:latin typeface="Calibri" panose="020F0502020204030204" pitchFamily="34" charset="0"/>
              </a:rPr>
              <a:t>Topic: People to Consider</a:t>
            </a:r>
          </a:p>
          <a:p>
            <a:pPr marL="220663" indent="-220663">
              <a:lnSpc>
                <a:spcPct val="80000"/>
              </a:lnSpc>
              <a:spcBef>
                <a:spcPts val="300"/>
              </a:spcBef>
            </a:pPr>
            <a:r>
              <a:rPr lang="en-GB" altLang="en-US" sz="1200" b="1" dirty="0">
                <a:latin typeface="Calibri" panose="020F0502020204030204" pitchFamily="34" charset="0"/>
              </a:rPr>
              <a:t>Associated handouts/resources: none</a:t>
            </a:r>
          </a:p>
          <a:p>
            <a:pPr marL="220663" indent="-220663">
              <a:lnSpc>
                <a:spcPct val="80000"/>
              </a:lnSpc>
              <a:spcBef>
                <a:spcPts val="300"/>
              </a:spcBef>
            </a:pPr>
            <a:r>
              <a:rPr lang="en-GB" altLang="en-US" sz="1200" b="1" u="sng" dirty="0">
                <a:latin typeface="Calibri" panose="020F0502020204030204" pitchFamily="34" charset="0"/>
              </a:rPr>
              <a:t>Facilitator Notes </a:t>
            </a:r>
          </a:p>
          <a:p>
            <a:pPr eaLnBrk="1" hangingPunct="1">
              <a:spcBef>
                <a:spcPct val="0"/>
              </a:spcBef>
              <a:buFontTx/>
              <a:buChar char="•"/>
            </a:pPr>
            <a:endParaRPr lang="en-GB" altLang="en-US" dirty="0">
              <a:latin typeface="Arial" panose="020B0604020202020204" pitchFamily="34" charset="0"/>
            </a:endParaRPr>
          </a:p>
          <a:p>
            <a:pPr eaLnBrk="1" hangingPunct="1">
              <a:spcBef>
                <a:spcPct val="0"/>
              </a:spcBef>
              <a:buFontTx/>
              <a:buChar char="•"/>
            </a:pPr>
            <a:r>
              <a:rPr lang="en-GB" altLang="en-US" dirty="0">
                <a:latin typeface="Arial" panose="020B0604020202020204" pitchFamily="34" charset="0"/>
              </a:rPr>
              <a:t>If a person has a vision impairment, they may not make eye contact, or make it in another way such as by turning their head to one side.  Just be aware of this.</a:t>
            </a:r>
          </a:p>
          <a:p>
            <a:pPr eaLnBrk="1" hangingPunct="1">
              <a:spcBef>
                <a:spcPct val="0"/>
              </a:spcBef>
              <a:buFontTx/>
              <a:buChar char="•"/>
            </a:pPr>
            <a:endParaRPr lang="en-GB" altLang="en-US" sz="800" dirty="0">
              <a:latin typeface="Arial" panose="020B0604020202020204" pitchFamily="34" charset="0"/>
            </a:endParaRPr>
          </a:p>
          <a:p>
            <a:pPr eaLnBrk="1" hangingPunct="1">
              <a:spcBef>
                <a:spcPct val="0"/>
              </a:spcBef>
              <a:buFontTx/>
              <a:buChar char="•"/>
            </a:pPr>
            <a:r>
              <a:rPr lang="en-GB" altLang="en-US" dirty="0">
                <a:latin typeface="Arial" panose="020B0604020202020204" pitchFamily="34" charset="0"/>
              </a:rPr>
              <a:t>People may not react as expected to danger warnings.</a:t>
            </a:r>
          </a:p>
          <a:p>
            <a:endParaRPr lang="en-GB" dirty="0"/>
          </a:p>
        </p:txBody>
      </p:sp>
      <p:sp>
        <p:nvSpPr>
          <p:cNvPr id="4" name="Slide Number Placeholder 3"/>
          <p:cNvSpPr>
            <a:spLocks noGrp="1"/>
          </p:cNvSpPr>
          <p:nvPr>
            <p:ph type="sldNum" sz="quarter" idx="10"/>
          </p:nvPr>
        </p:nvSpPr>
        <p:spPr/>
        <p:txBody>
          <a:bodyPr/>
          <a:lstStyle/>
          <a:p>
            <a:fld id="{A4621436-5774-462C-91E1-DA676149C134}" type="slidenum">
              <a:rPr lang="en-GB" smtClean="0"/>
              <a:t>63</a:t>
            </a:fld>
            <a:endParaRPr lang="en-GB" dirty="0"/>
          </a:p>
        </p:txBody>
      </p:sp>
    </p:spTree>
    <p:extLst>
      <p:ext uri="{BB962C8B-B14F-4D97-AF65-F5344CB8AC3E}">
        <p14:creationId xmlns:p14="http://schemas.microsoft.com/office/powerpoint/2010/main" val="8210106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0663" indent="-220663">
              <a:lnSpc>
                <a:spcPct val="80000"/>
              </a:lnSpc>
              <a:spcBef>
                <a:spcPts val="300"/>
              </a:spcBef>
            </a:pPr>
            <a:r>
              <a:rPr lang="en-GB" altLang="en-US" sz="1200" b="1" dirty="0">
                <a:latin typeface="Calibri" panose="020F0502020204030204" pitchFamily="34" charset="0"/>
              </a:rPr>
              <a:t>Topic: Disability Awareness by Attitude is Everything</a:t>
            </a:r>
          </a:p>
          <a:p>
            <a:pPr marL="220663" indent="-220663">
              <a:lnSpc>
                <a:spcPct val="80000"/>
              </a:lnSpc>
              <a:spcBef>
                <a:spcPts val="300"/>
              </a:spcBef>
            </a:pPr>
            <a:r>
              <a:rPr lang="en-GB" altLang="en-US" sz="1200" b="1" dirty="0">
                <a:latin typeface="Calibri" panose="020F0502020204030204" pitchFamily="34" charset="0"/>
              </a:rPr>
              <a:t>Associated handouts/resources: none</a:t>
            </a:r>
          </a:p>
          <a:p>
            <a:pPr marL="220663" indent="-220663">
              <a:lnSpc>
                <a:spcPct val="80000"/>
              </a:lnSpc>
              <a:spcBef>
                <a:spcPts val="300"/>
              </a:spcBef>
            </a:pPr>
            <a:r>
              <a:rPr lang="en-GB" altLang="en-US" sz="1200" b="1" u="sng" dirty="0">
                <a:latin typeface="Calibri" panose="020F0502020204030204" pitchFamily="34" charset="0"/>
              </a:rPr>
              <a:t>Facilitator Notes </a:t>
            </a:r>
          </a:p>
          <a:p>
            <a:pPr marL="461772" indent="-342900" eaLnBrk="1" fontAlgn="auto" hangingPunct="1">
              <a:spcBef>
                <a:spcPts val="0"/>
              </a:spcBef>
              <a:spcAft>
                <a:spcPts val="0"/>
              </a:spcAft>
              <a:defRPr/>
            </a:pPr>
            <a:endParaRPr lang="en-GB" sz="1200" dirty="0"/>
          </a:p>
          <a:p>
            <a:pPr marL="0" indent="0" eaLnBrk="1" fontAlgn="auto" hangingPunct="1">
              <a:spcBef>
                <a:spcPts val="0"/>
              </a:spcBef>
              <a:spcAft>
                <a:spcPts val="0"/>
              </a:spcAft>
              <a:defRPr/>
            </a:pPr>
            <a:r>
              <a:rPr lang="en-GB" sz="1200" dirty="0"/>
              <a:t>Who needs assistance here? We don’t know, could be all or none of them! Do not discriminate</a:t>
            </a:r>
          </a:p>
          <a:p>
            <a:pPr marL="0" indent="0" eaLnBrk="1" fontAlgn="auto" hangingPunct="1">
              <a:spcBef>
                <a:spcPts val="0"/>
              </a:spcBef>
              <a:spcAft>
                <a:spcPts val="0"/>
              </a:spcAft>
              <a:defRPr/>
            </a:pPr>
            <a:endParaRPr lang="en-GB" sz="1200" dirty="0"/>
          </a:p>
          <a:p>
            <a:pPr marL="0" indent="0" eaLnBrk="1" fontAlgn="auto" hangingPunct="1">
              <a:spcBef>
                <a:spcPts val="0"/>
              </a:spcBef>
              <a:spcAft>
                <a:spcPts val="0"/>
              </a:spcAft>
              <a:defRPr/>
            </a:pPr>
            <a:endParaRPr lang="en-GB" sz="1200" dirty="0"/>
          </a:p>
          <a:p>
            <a:pPr marL="171450" indent="-171450" eaLnBrk="1" fontAlgn="auto" hangingPunct="1">
              <a:spcBef>
                <a:spcPts val="0"/>
              </a:spcBef>
              <a:spcAft>
                <a:spcPts val="0"/>
              </a:spcAft>
              <a:buFont typeface="Arial" panose="020B0604020202020204" pitchFamily="34" charset="0"/>
              <a:buChar char="•"/>
              <a:defRPr/>
            </a:pPr>
            <a:r>
              <a:rPr lang="en-GB" sz="1200" b="0" i="0" kern="1200" dirty="0">
                <a:solidFill>
                  <a:schemeClr val="tx1"/>
                </a:solidFill>
                <a:effectLst/>
                <a:latin typeface="+mn-lt"/>
                <a:ea typeface="+mn-ea"/>
                <a:cs typeface="+mn-cs"/>
              </a:rPr>
              <a:t>Not all impairments are visible and less than 8% of disabled people are wheelchair users.</a:t>
            </a:r>
          </a:p>
          <a:p>
            <a:pPr marL="171450" indent="-171450" eaLnBrk="1" fontAlgn="auto" hangingPunct="1">
              <a:spcBef>
                <a:spcPts val="0"/>
              </a:spcBef>
              <a:spcAft>
                <a:spcPts val="0"/>
              </a:spcAft>
              <a:buFont typeface="Arial" panose="020B0604020202020204" pitchFamily="34" charset="0"/>
              <a:buChar char="•"/>
              <a:defRPr/>
            </a:pPr>
            <a:r>
              <a:rPr lang="en-GB" sz="1200" dirty="0"/>
              <a:t>Use your judgement before offering assistance.  </a:t>
            </a:r>
          </a:p>
          <a:p>
            <a:pPr marL="171450" indent="-171450" eaLnBrk="1" fontAlgn="auto" hangingPunct="1">
              <a:spcBef>
                <a:spcPts val="0"/>
              </a:spcBef>
              <a:spcAft>
                <a:spcPts val="0"/>
              </a:spcAft>
              <a:buFont typeface="Arial" panose="020B0604020202020204" pitchFamily="34" charset="0"/>
              <a:buChar char="•"/>
              <a:defRPr/>
            </a:pPr>
            <a:r>
              <a:rPr lang="en-GB" sz="1200" dirty="0"/>
              <a:t>Don’t make assumptions – does a person have to look disabled to be disabled?  </a:t>
            </a:r>
          </a:p>
          <a:p>
            <a:pPr marL="171450" indent="-171450" eaLnBrk="1" fontAlgn="auto" hangingPunct="1">
              <a:spcBef>
                <a:spcPts val="0"/>
              </a:spcBef>
              <a:spcAft>
                <a:spcPts val="0"/>
              </a:spcAft>
              <a:buFont typeface="Arial" panose="020B0604020202020204" pitchFamily="34" charset="0"/>
              <a:buChar char="•"/>
              <a:defRPr/>
            </a:pPr>
            <a:r>
              <a:rPr lang="en-GB" sz="1200" b="1" dirty="0"/>
              <a:t> </a:t>
            </a:r>
            <a:r>
              <a:rPr lang="en-GB" sz="1200" dirty="0"/>
              <a:t>If you do offer help, wait until your offer of help is accepted before you start.  Don’t be offended if people say “no”.  </a:t>
            </a:r>
          </a:p>
          <a:p>
            <a:pPr marL="171450" indent="-171450" eaLnBrk="1" fontAlgn="auto" hangingPunct="1">
              <a:spcBef>
                <a:spcPts val="0"/>
              </a:spcBef>
              <a:spcAft>
                <a:spcPts val="0"/>
              </a:spcAft>
              <a:buFont typeface="Arial" panose="020B0604020202020204" pitchFamily="34" charset="0"/>
              <a:buChar char="•"/>
              <a:defRPr/>
            </a:pPr>
            <a:r>
              <a:rPr lang="en-GB" sz="1200" dirty="0"/>
              <a:t>Listen to and be guided by the person.  They know best how you can assist them.</a:t>
            </a:r>
          </a:p>
          <a:p>
            <a:endParaRPr lang="en-GB" dirty="0"/>
          </a:p>
        </p:txBody>
      </p:sp>
      <p:sp>
        <p:nvSpPr>
          <p:cNvPr id="4" name="Slide Number Placeholder 3"/>
          <p:cNvSpPr>
            <a:spLocks noGrp="1"/>
          </p:cNvSpPr>
          <p:nvPr>
            <p:ph type="sldNum" sz="quarter" idx="10"/>
          </p:nvPr>
        </p:nvSpPr>
        <p:spPr/>
        <p:txBody>
          <a:bodyPr/>
          <a:lstStyle/>
          <a:p>
            <a:fld id="{A4621436-5774-462C-91E1-DA676149C134}" type="slidenum">
              <a:rPr lang="en-GB" smtClean="0"/>
              <a:t>64</a:t>
            </a:fld>
            <a:endParaRPr lang="en-GB" dirty="0"/>
          </a:p>
        </p:txBody>
      </p:sp>
    </p:spTree>
    <p:extLst>
      <p:ext uri="{BB962C8B-B14F-4D97-AF65-F5344CB8AC3E}">
        <p14:creationId xmlns:p14="http://schemas.microsoft.com/office/powerpoint/2010/main" val="9611497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0663" indent="-220663">
              <a:lnSpc>
                <a:spcPct val="80000"/>
              </a:lnSpc>
              <a:spcBef>
                <a:spcPts val="300"/>
              </a:spcBef>
            </a:pPr>
            <a:r>
              <a:rPr lang="en-GB" altLang="en-US" sz="800" b="1" dirty="0">
                <a:latin typeface="Calibri" panose="020F0502020204030204" pitchFamily="34" charset="0"/>
              </a:rPr>
              <a:t>Topic: Disability Awareness by Attitude is Everything</a:t>
            </a:r>
          </a:p>
          <a:p>
            <a:pPr marL="220663" indent="-220663">
              <a:lnSpc>
                <a:spcPct val="80000"/>
              </a:lnSpc>
              <a:spcBef>
                <a:spcPts val="300"/>
              </a:spcBef>
            </a:pPr>
            <a:r>
              <a:rPr lang="en-GB" altLang="en-US" sz="800" b="1" dirty="0">
                <a:latin typeface="Calibri" panose="020F0502020204030204" pitchFamily="34" charset="0"/>
              </a:rPr>
              <a:t>Associated handouts/resources: none</a:t>
            </a:r>
          </a:p>
          <a:p>
            <a:pPr marL="220663" indent="-220663">
              <a:lnSpc>
                <a:spcPct val="80000"/>
              </a:lnSpc>
              <a:spcBef>
                <a:spcPts val="300"/>
              </a:spcBef>
            </a:pPr>
            <a:r>
              <a:rPr lang="en-GB" altLang="en-US" sz="800" b="1" u="sng" dirty="0">
                <a:latin typeface="Calibri" panose="020F0502020204030204" pitchFamily="34" charset="0"/>
              </a:rPr>
              <a:t>Facilitator Notes </a:t>
            </a:r>
          </a:p>
          <a:p>
            <a:pPr eaLnBrk="1" hangingPunct="1">
              <a:spcBef>
                <a:spcPct val="0"/>
              </a:spcBef>
              <a:buFontTx/>
              <a:buChar char="•"/>
            </a:pPr>
            <a:endParaRPr lang="en-GB" altLang="en-US" sz="800" dirty="0">
              <a:latin typeface="Arial" panose="020B0604020202020204" pitchFamily="34" charset="0"/>
            </a:endParaRPr>
          </a:p>
          <a:p>
            <a:pPr eaLnBrk="1" hangingPunct="1">
              <a:spcBef>
                <a:spcPct val="0"/>
              </a:spcBef>
              <a:buFontTx/>
              <a:buChar char="•"/>
            </a:pPr>
            <a:r>
              <a:rPr lang="en-GB" altLang="en-US" sz="800" dirty="0">
                <a:latin typeface="Arial" panose="020B0604020202020204" pitchFamily="34" charset="0"/>
              </a:rPr>
              <a:t>There are people at any festival who are Deaf or hard of hearing.</a:t>
            </a:r>
          </a:p>
          <a:p>
            <a:pPr eaLnBrk="1" hangingPunct="1">
              <a:spcBef>
                <a:spcPct val="0"/>
              </a:spcBef>
              <a:buFontTx/>
              <a:buChar char="•"/>
            </a:pPr>
            <a:r>
              <a:rPr lang="en-GB" altLang="en-US" sz="800" dirty="0">
                <a:latin typeface="Arial" panose="020B0604020202020204" pitchFamily="34" charset="0"/>
              </a:rPr>
              <a:t>If a Deaf person has an interpreter with them, maintain your focus on the Deaf person and allow time for the interpretation, rather than simply addressing the interpreter.</a:t>
            </a:r>
          </a:p>
          <a:p>
            <a:pPr eaLnBrk="1" hangingPunct="1">
              <a:spcBef>
                <a:spcPct val="0"/>
              </a:spcBef>
              <a:buFontTx/>
              <a:buChar char="•"/>
            </a:pPr>
            <a:r>
              <a:rPr lang="en-GB" altLang="en-US" sz="800" dirty="0">
                <a:latin typeface="Arial" panose="020B0604020202020204" pitchFamily="34" charset="0"/>
              </a:rPr>
              <a:t>People may not hear danger warnings.  If people don’t react in the way you expect, there might be a valid reason for this</a:t>
            </a:r>
          </a:p>
          <a:p>
            <a:pPr eaLnBrk="1" hangingPunct="1">
              <a:spcBef>
                <a:spcPct val="0"/>
              </a:spcBef>
              <a:buFontTx/>
              <a:buChar char="•"/>
            </a:pPr>
            <a:r>
              <a:rPr lang="en-GB" altLang="en-US" sz="800" dirty="0">
                <a:latin typeface="Arial" panose="020B0604020202020204" pitchFamily="34" charset="0"/>
              </a:rPr>
              <a:t>Some people are able to lip read.  </a:t>
            </a:r>
          </a:p>
          <a:p>
            <a:pPr eaLnBrk="1" hangingPunct="1">
              <a:spcBef>
                <a:spcPct val="0"/>
              </a:spcBef>
              <a:buFontTx/>
              <a:buChar char="•"/>
            </a:pPr>
            <a:r>
              <a:rPr lang="en-GB" altLang="en-US" sz="800" dirty="0">
                <a:latin typeface="Arial" panose="020B0604020202020204" pitchFamily="34" charset="0"/>
              </a:rPr>
              <a:t>Use natural gestures and facial expressions (don’t exaggerate your lip patterns) to help people to read your lips.  You should be aware that if you have facial hair or a strong accent, your lip patterns can be more difficult to read.</a:t>
            </a:r>
          </a:p>
          <a:p>
            <a:pPr eaLnBrk="1" hangingPunct="1">
              <a:spcBef>
                <a:spcPct val="0"/>
              </a:spcBef>
              <a:buFontTx/>
              <a:buChar char="•"/>
            </a:pPr>
            <a:r>
              <a:rPr lang="en-GB" altLang="en-US" sz="800" dirty="0">
                <a:latin typeface="Arial" panose="020B0604020202020204" pitchFamily="34" charset="0"/>
              </a:rPr>
              <a:t>You may need to speak up or shout so a person can hear you, but wait to be instructed to do this by the person rather than launching in shouting at them!</a:t>
            </a:r>
          </a:p>
          <a:p>
            <a:pPr eaLnBrk="1" hangingPunct="1">
              <a:spcBef>
                <a:spcPct val="0"/>
              </a:spcBef>
              <a:buFontTx/>
              <a:buChar char="•"/>
            </a:pPr>
            <a:r>
              <a:rPr lang="en-GB" altLang="en-US" sz="800" dirty="0">
                <a:latin typeface="Arial" panose="020B0604020202020204" pitchFamily="34" charset="0"/>
              </a:rPr>
              <a:t>When talking, face the light and keep your hands and other obstructions away from your mouth when speaking. </a:t>
            </a:r>
          </a:p>
          <a:p>
            <a:pPr eaLnBrk="1" hangingPunct="1">
              <a:spcBef>
                <a:spcPct val="0"/>
              </a:spcBef>
              <a:buFontTx/>
              <a:buChar char="•"/>
            </a:pPr>
            <a:r>
              <a:rPr lang="en-GB" altLang="en-US" sz="800" dirty="0">
                <a:latin typeface="Arial" panose="020B0604020202020204" pitchFamily="34" charset="0"/>
              </a:rPr>
              <a:t>You also have the option of pen and paper, or using the screen of a mobile phone and texting in order to communicate with one another if needs be.</a:t>
            </a:r>
          </a:p>
        </p:txBody>
      </p:sp>
      <p:sp>
        <p:nvSpPr>
          <p:cNvPr id="4" name="Slide Number Placeholder 3"/>
          <p:cNvSpPr>
            <a:spLocks noGrp="1"/>
          </p:cNvSpPr>
          <p:nvPr>
            <p:ph type="sldNum" sz="quarter" idx="10"/>
          </p:nvPr>
        </p:nvSpPr>
        <p:spPr/>
        <p:txBody>
          <a:bodyPr/>
          <a:lstStyle/>
          <a:p>
            <a:fld id="{A4621436-5774-462C-91E1-DA676149C134}" type="slidenum">
              <a:rPr lang="en-GB" smtClean="0"/>
              <a:t>65</a:t>
            </a:fld>
            <a:endParaRPr lang="en-GB" dirty="0"/>
          </a:p>
        </p:txBody>
      </p:sp>
    </p:spTree>
    <p:extLst>
      <p:ext uri="{BB962C8B-B14F-4D97-AF65-F5344CB8AC3E}">
        <p14:creationId xmlns:p14="http://schemas.microsoft.com/office/powerpoint/2010/main" val="30939573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Bef>
                <a:spcPts val="300"/>
              </a:spcBef>
            </a:pPr>
            <a:r>
              <a:rPr lang="en-GB" altLang="en-US" sz="1100" b="1" dirty="0">
                <a:latin typeface="Calibri" panose="020F0502020204030204" pitchFamily="34" charset="0"/>
              </a:rPr>
              <a:t>Topic: Accessible Facilities</a:t>
            </a:r>
          </a:p>
          <a:p>
            <a:pPr>
              <a:lnSpc>
                <a:spcPct val="80000"/>
              </a:lnSpc>
              <a:spcBef>
                <a:spcPts val="300"/>
              </a:spcBef>
            </a:pPr>
            <a:r>
              <a:rPr lang="en-GB" altLang="en-US" sz="1100" b="1" dirty="0">
                <a:latin typeface="Calibri" panose="020F0502020204030204" pitchFamily="34" charset="0"/>
              </a:rPr>
              <a:t>Associated handouts/resources: none</a:t>
            </a:r>
          </a:p>
          <a:p>
            <a:pPr>
              <a:lnSpc>
                <a:spcPct val="80000"/>
              </a:lnSpc>
              <a:spcBef>
                <a:spcPts val="300"/>
              </a:spcBef>
            </a:pPr>
            <a:r>
              <a:rPr lang="en-GB" altLang="en-US" sz="1100" b="1" u="sng" dirty="0">
                <a:latin typeface="Calibri" panose="020F0502020204030204" pitchFamily="34" charset="0"/>
              </a:rPr>
              <a:t>Facilitator Notes: </a:t>
            </a:r>
          </a:p>
          <a:p>
            <a:pPr>
              <a:lnSpc>
                <a:spcPct val="80000"/>
              </a:lnSpc>
            </a:pPr>
            <a:endParaRPr lang="en-US" altLang="en-US" sz="1200" b="1" u="sng" dirty="0">
              <a:latin typeface="Arial" panose="020B0604020202020204" pitchFamily="34" charset="0"/>
            </a:endParaRPr>
          </a:p>
          <a:p>
            <a:pPr>
              <a:lnSpc>
                <a:spcPct val="80000"/>
              </a:lnSpc>
            </a:pPr>
            <a:r>
              <a:rPr lang="en-US" altLang="en-US" sz="1200" b="1" u="sng" dirty="0">
                <a:latin typeface="Arial" panose="020B0604020202020204" pitchFamily="34" charset="0"/>
              </a:rPr>
              <a:t>Viewing Platforms (VPs)</a:t>
            </a:r>
          </a:p>
          <a:p>
            <a:pPr>
              <a:lnSpc>
                <a:spcPct val="80000"/>
              </a:lnSpc>
            </a:pPr>
            <a:endParaRPr lang="en-US" altLang="en-US" sz="1200" b="1" u="sng" dirty="0">
              <a:latin typeface="Arial" panose="020B0604020202020204" pitchFamily="34" charset="0"/>
            </a:endParaRPr>
          </a:p>
          <a:p>
            <a:pPr>
              <a:lnSpc>
                <a:spcPct val="80000"/>
              </a:lnSpc>
            </a:pPr>
            <a:r>
              <a:rPr lang="en-US" altLang="en-US" sz="1200" dirty="0">
                <a:solidFill>
                  <a:srgbClr val="FF0000"/>
                </a:solidFill>
                <a:latin typeface="Arial" panose="020B0604020202020204" pitchFamily="34" charset="0"/>
              </a:rPr>
              <a:t>There are VP’s at the main stages at most festivals.</a:t>
            </a:r>
          </a:p>
          <a:p>
            <a:pPr>
              <a:lnSpc>
                <a:spcPct val="80000"/>
              </a:lnSpc>
            </a:pPr>
            <a:endParaRPr lang="en-US" altLang="en-US" sz="1200" dirty="0">
              <a:solidFill>
                <a:srgbClr val="FF0000"/>
              </a:solidFill>
              <a:latin typeface="Arial" panose="020B0604020202020204" pitchFamily="34" charset="0"/>
            </a:endParaRPr>
          </a:p>
          <a:p>
            <a:pPr>
              <a:lnSpc>
                <a:spcPct val="80000"/>
              </a:lnSpc>
            </a:pPr>
            <a:r>
              <a:rPr lang="en-US" altLang="en-US" sz="1200" dirty="0">
                <a:solidFill>
                  <a:srgbClr val="FF0000"/>
                </a:solidFill>
                <a:latin typeface="Arial" panose="020B0604020202020204" pitchFamily="34" charset="0"/>
              </a:rPr>
              <a:t>Anyone wanting to use the platforms must have registered in advance of the festival to do so. They will be issued with VP ID for themselves and for one accompanying person. – Usually a wristband or laminate </a:t>
            </a:r>
          </a:p>
          <a:p>
            <a:pPr>
              <a:lnSpc>
                <a:spcPct val="80000"/>
              </a:lnSpc>
            </a:pPr>
            <a:endParaRPr lang="en-US" altLang="en-US" sz="1200" dirty="0">
              <a:solidFill>
                <a:srgbClr val="FF0000"/>
              </a:solidFill>
              <a:latin typeface="Arial" panose="020B0604020202020204" pitchFamily="34" charset="0"/>
            </a:endParaRPr>
          </a:p>
          <a:p>
            <a:pPr>
              <a:lnSpc>
                <a:spcPct val="80000"/>
              </a:lnSpc>
            </a:pPr>
            <a:r>
              <a:rPr lang="en-US" altLang="en-US" sz="1200" dirty="0">
                <a:solidFill>
                  <a:srgbClr val="FF0000"/>
                </a:solidFill>
                <a:latin typeface="Arial" panose="020B0604020202020204" pitchFamily="34" charset="0"/>
              </a:rPr>
              <a:t>All the platforms are stewarded and have charging facilities for electric wheelchairs</a:t>
            </a:r>
          </a:p>
          <a:p>
            <a:pPr>
              <a:lnSpc>
                <a:spcPct val="80000"/>
              </a:lnSpc>
              <a:spcBef>
                <a:spcPts val="300"/>
              </a:spcBef>
            </a:pPr>
            <a:endParaRPr lang="en-US" altLang="en-US" sz="1200" dirty="0">
              <a:solidFill>
                <a:srgbClr val="FF0000"/>
              </a:solidFill>
              <a:latin typeface="Calibri" panose="020F0502020204030204" pitchFamily="34" charset="0"/>
            </a:endParaRPr>
          </a:p>
          <a:p>
            <a:pPr>
              <a:lnSpc>
                <a:spcPct val="80000"/>
              </a:lnSpc>
            </a:pPr>
            <a:r>
              <a:rPr lang="en-GB" altLang="en-US" sz="1200" dirty="0">
                <a:solidFill>
                  <a:srgbClr val="FF0000"/>
                </a:solidFill>
                <a:latin typeface="Calibri" panose="020F0502020204030204" pitchFamily="34" charset="0"/>
              </a:rPr>
              <a:t>Patrons are advised that flicker, laser, strobe and other lighting effects may be in use at the festival site. </a:t>
            </a:r>
          </a:p>
          <a:p>
            <a:pPr>
              <a:lnSpc>
                <a:spcPct val="80000"/>
              </a:lnSpc>
            </a:pPr>
            <a:endParaRPr lang="en-GB" altLang="en-US" sz="1200" dirty="0">
              <a:solidFill>
                <a:srgbClr val="FF0000"/>
              </a:solidFill>
              <a:latin typeface="Calibri" panose="020F0502020204030204" pitchFamily="34" charset="0"/>
            </a:endParaRPr>
          </a:p>
          <a:p>
            <a:pPr>
              <a:lnSpc>
                <a:spcPct val="80000"/>
              </a:lnSpc>
            </a:pPr>
            <a:r>
              <a:rPr lang="en-GB" altLang="en-US" sz="1200" dirty="0">
                <a:solidFill>
                  <a:srgbClr val="FF0000"/>
                </a:solidFill>
                <a:latin typeface="Calibri" panose="020F0502020204030204" pitchFamily="34" charset="0"/>
              </a:rPr>
              <a:t>Some festivals have BSL interpreters on the VPs</a:t>
            </a:r>
          </a:p>
          <a:p>
            <a:endParaRPr lang="en-GB" dirty="0"/>
          </a:p>
        </p:txBody>
      </p:sp>
      <p:sp>
        <p:nvSpPr>
          <p:cNvPr id="4" name="Slide Number Placeholder 3"/>
          <p:cNvSpPr>
            <a:spLocks noGrp="1"/>
          </p:cNvSpPr>
          <p:nvPr>
            <p:ph type="sldNum" sz="quarter" idx="10"/>
          </p:nvPr>
        </p:nvSpPr>
        <p:spPr/>
        <p:txBody>
          <a:bodyPr/>
          <a:lstStyle/>
          <a:p>
            <a:fld id="{A4621436-5774-462C-91E1-DA676149C134}" type="slidenum">
              <a:rPr lang="en-GB" smtClean="0"/>
              <a:t>66</a:t>
            </a:fld>
            <a:endParaRPr lang="en-GB" dirty="0"/>
          </a:p>
        </p:txBody>
      </p:sp>
    </p:spTree>
    <p:extLst>
      <p:ext uri="{BB962C8B-B14F-4D97-AF65-F5344CB8AC3E}">
        <p14:creationId xmlns:p14="http://schemas.microsoft.com/office/powerpoint/2010/main" val="23692600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Bef>
                <a:spcPts val="300"/>
              </a:spcBef>
            </a:pPr>
            <a:r>
              <a:rPr lang="en-GB" altLang="en-US" sz="1200" b="1" dirty="0">
                <a:latin typeface="Calibri" panose="020F0502020204030204" pitchFamily="34" charset="0"/>
              </a:rPr>
              <a:t>Topic: Essential Knowledge</a:t>
            </a:r>
          </a:p>
          <a:p>
            <a:pPr>
              <a:lnSpc>
                <a:spcPct val="80000"/>
              </a:lnSpc>
              <a:spcBef>
                <a:spcPts val="300"/>
              </a:spcBef>
            </a:pPr>
            <a:r>
              <a:rPr lang="en-GB" altLang="en-US" sz="1200" b="1" dirty="0">
                <a:latin typeface="Calibri" panose="020F0502020204030204" pitchFamily="34" charset="0"/>
              </a:rPr>
              <a:t>Associated handouts/resources: none</a:t>
            </a:r>
          </a:p>
          <a:p>
            <a:pPr>
              <a:lnSpc>
                <a:spcPct val="80000"/>
              </a:lnSpc>
              <a:spcBef>
                <a:spcPts val="300"/>
              </a:spcBef>
            </a:pPr>
            <a:r>
              <a:rPr lang="en-GB" altLang="en-US" sz="1200" b="1" u="sng" dirty="0">
                <a:latin typeface="Calibri" panose="020F0502020204030204" pitchFamily="34" charset="0"/>
              </a:rPr>
              <a:t>Facilitator Notes: </a:t>
            </a:r>
          </a:p>
          <a:p>
            <a:endParaRPr lang="en-GB" dirty="0"/>
          </a:p>
          <a:p>
            <a:pPr marL="171450" indent="-171450">
              <a:buFont typeface="Arial" panose="020B0604020202020204" pitchFamily="34" charset="0"/>
              <a:buChar char="•"/>
            </a:pPr>
            <a:r>
              <a:rPr lang="en-GB" dirty="0"/>
              <a:t>Location and nature of access facilities and services available</a:t>
            </a:r>
            <a:r>
              <a:rPr lang="en-GB" baseline="0" dirty="0"/>
              <a:t> on-site</a:t>
            </a:r>
          </a:p>
          <a:p>
            <a:pPr marL="171450" indent="-171450">
              <a:buFont typeface="Arial" panose="020B0604020202020204" pitchFamily="34" charset="0"/>
              <a:buChar char="•"/>
            </a:pPr>
            <a:r>
              <a:rPr lang="en-GB" baseline="0" dirty="0"/>
              <a:t>How to direct people to these facilities based on their abilities</a:t>
            </a:r>
          </a:p>
          <a:p>
            <a:pPr marL="171450" indent="-171450">
              <a:buFont typeface="Arial" panose="020B0604020202020204" pitchFamily="34" charset="0"/>
              <a:buChar char="•"/>
            </a:pPr>
            <a:r>
              <a:rPr lang="en-GB" baseline="0" dirty="0"/>
              <a:t>Welfare</a:t>
            </a:r>
          </a:p>
          <a:p>
            <a:pPr marL="171450" indent="-171450">
              <a:buFont typeface="Arial" panose="020B0604020202020204" pitchFamily="34" charset="0"/>
              <a:buChar char="•"/>
            </a:pPr>
            <a:r>
              <a:rPr lang="en-GB" baseline="0" dirty="0"/>
              <a:t>First Aid</a:t>
            </a:r>
          </a:p>
          <a:p>
            <a:pPr marL="171450" indent="-171450">
              <a:buFont typeface="Arial" panose="020B0604020202020204" pitchFamily="34" charset="0"/>
              <a:buChar char="•"/>
            </a:pPr>
            <a:r>
              <a:rPr lang="en-GB" baseline="0" dirty="0"/>
              <a:t>Information points</a:t>
            </a:r>
            <a:endParaRPr lang="en-GB" dirty="0"/>
          </a:p>
        </p:txBody>
      </p:sp>
      <p:sp>
        <p:nvSpPr>
          <p:cNvPr id="4" name="Slide Number Placeholder 3"/>
          <p:cNvSpPr>
            <a:spLocks noGrp="1"/>
          </p:cNvSpPr>
          <p:nvPr>
            <p:ph type="sldNum" sz="quarter" idx="10"/>
          </p:nvPr>
        </p:nvSpPr>
        <p:spPr/>
        <p:txBody>
          <a:bodyPr/>
          <a:lstStyle/>
          <a:p>
            <a:fld id="{A4621436-5774-462C-91E1-DA676149C134}" type="slidenum">
              <a:rPr lang="en-GB" smtClean="0"/>
              <a:t>67</a:t>
            </a:fld>
            <a:endParaRPr lang="en-GB" dirty="0"/>
          </a:p>
        </p:txBody>
      </p:sp>
    </p:spTree>
    <p:extLst>
      <p:ext uri="{BB962C8B-B14F-4D97-AF65-F5344CB8AC3E}">
        <p14:creationId xmlns:p14="http://schemas.microsoft.com/office/powerpoint/2010/main" val="5663638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Bef>
                <a:spcPts val="300"/>
              </a:spcBef>
            </a:pPr>
            <a:r>
              <a:rPr lang="en-GB" altLang="en-US" sz="1200" b="1" dirty="0">
                <a:latin typeface="Calibri" panose="020F0502020204030204" pitchFamily="34" charset="0"/>
              </a:rPr>
              <a:t>Topic: Attitude is Everything</a:t>
            </a:r>
          </a:p>
          <a:p>
            <a:pPr>
              <a:lnSpc>
                <a:spcPct val="80000"/>
              </a:lnSpc>
              <a:spcBef>
                <a:spcPts val="300"/>
              </a:spcBef>
            </a:pPr>
            <a:r>
              <a:rPr lang="en-GB" altLang="en-US" sz="1200" b="1" dirty="0">
                <a:latin typeface="Calibri" panose="020F0502020204030204" pitchFamily="34" charset="0"/>
              </a:rPr>
              <a:t>Associated handouts/resources: none</a:t>
            </a:r>
          </a:p>
          <a:p>
            <a:pPr>
              <a:lnSpc>
                <a:spcPct val="80000"/>
              </a:lnSpc>
              <a:spcBef>
                <a:spcPts val="300"/>
              </a:spcBef>
            </a:pPr>
            <a:r>
              <a:rPr lang="en-GB" altLang="en-US" sz="1200" b="1" u="sng" dirty="0">
                <a:latin typeface="Calibri" panose="020F0502020204030204" pitchFamily="34" charset="0"/>
              </a:rPr>
              <a:t>Facilitator Notes: </a:t>
            </a:r>
          </a:p>
          <a:p>
            <a:endParaRPr lang="en-GB" dirty="0"/>
          </a:p>
        </p:txBody>
      </p:sp>
      <p:sp>
        <p:nvSpPr>
          <p:cNvPr id="4" name="Slide Number Placeholder 3"/>
          <p:cNvSpPr>
            <a:spLocks noGrp="1"/>
          </p:cNvSpPr>
          <p:nvPr>
            <p:ph type="sldNum" sz="quarter" idx="10"/>
          </p:nvPr>
        </p:nvSpPr>
        <p:spPr/>
        <p:txBody>
          <a:bodyPr/>
          <a:lstStyle/>
          <a:p>
            <a:fld id="{A4621436-5774-462C-91E1-DA676149C134}" type="slidenum">
              <a:rPr lang="en-GB" smtClean="0"/>
              <a:t>68</a:t>
            </a:fld>
            <a:endParaRPr lang="en-GB" dirty="0"/>
          </a:p>
        </p:txBody>
      </p:sp>
    </p:spTree>
    <p:extLst>
      <p:ext uri="{BB962C8B-B14F-4D97-AF65-F5344CB8AC3E}">
        <p14:creationId xmlns:p14="http://schemas.microsoft.com/office/powerpoint/2010/main" val="41264603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9138" y="300038"/>
            <a:ext cx="2879725" cy="2160587"/>
          </a:xfrm>
        </p:spPr>
      </p:sp>
      <p:sp>
        <p:nvSpPr>
          <p:cNvPr id="3" name="Notes Placeholder 2"/>
          <p:cNvSpPr>
            <a:spLocks noGrp="1"/>
          </p:cNvSpPr>
          <p:nvPr>
            <p:ph type="body" idx="1"/>
          </p:nvPr>
        </p:nvSpPr>
        <p:spPr>
          <a:xfrm>
            <a:off x="685800" y="2600696"/>
            <a:ext cx="5486400" cy="540030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1" dirty="0"/>
              <a:t>FACILITATORS: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1" dirty="0"/>
              <a:t>This is to make sure that participants complete all of the training.  There are 3 points in the presentation when they need make a note of the picture that’s shown, and then input it as an answer in the evaluation form.  This is the first (make a note of which slide you’re used).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1" dirty="0"/>
              <a:t>This is a navigation slide, designed to help you easily jump around this section of the presentation.  In presentation mode, click any numbered square and the presentation will move to that slide.  Once you’ve shown the image slide, click the number “1” in the bottom right hand corner to return to this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1" dirty="0"/>
              <a:t>Explain to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b="0" dirty="0"/>
              <a:t>This is an attention test, to make sure you are all still participating in the course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b="0" dirty="0"/>
              <a:t>You need to carefully note the image you are seeing as you will need to enter it into the evaluation form using a drop down menu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b="0" dirty="0"/>
              <a:t>If your answers are wrong in the evaluation form, you may receive a follow up call from the Steward Coordination Team to discuss</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CA2640-21F2-4B1E-B5FB-A79DCB984C5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4001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GB" altLang="en-US" sz="1200" b="1" dirty="0">
                <a:latin typeface="Calibri" panose="020F0502020204030204" pitchFamily="34" charset="0"/>
              </a:rPr>
              <a:t>Topic: An Oxfam Steward</a:t>
            </a:r>
          </a:p>
          <a:p>
            <a:pPr>
              <a:spcBef>
                <a:spcPts val="300"/>
              </a:spcBef>
            </a:pPr>
            <a:r>
              <a:rPr lang="en-GB" altLang="en-US" sz="1200" b="1" dirty="0">
                <a:latin typeface="Calibri" panose="020F0502020204030204" pitchFamily="34" charset="0"/>
              </a:rPr>
              <a:t>Associated handouts/resources: None</a:t>
            </a:r>
          </a:p>
          <a:p>
            <a:pPr>
              <a:spcBef>
                <a:spcPts val="300"/>
              </a:spcBef>
            </a:pPr>
            <a:r>
              <a:rPr lang="en-GB" altLang="en-US" sz="1200" b="1" u="sng" dirty="0">
                <a:latin typeface="Calibri" panose="020F0502020204030204" pitchFamily="34" charset="0"/>
              </a:rPr>
              <a:t>Facilitator Notes </a:t>
            </a:r>
          </a:p>
          <a:p>
            <a:pPr>
              <a:spcBef>
                <a:spcPts val="300"/>
              </a:spcBef>
            </a:pPr>
            <a:endParaRPr lang="en-GB" altLang="en-US" sz="1200" b="1" u="sng" dirty="0">
              <a:latin typeface="Calibri" panose="020F0502020204030204" pitchFamily="34" charset="0"/>
            </a:endParaRPr>
          </a:p>
          <a:p>
            <a:pPr marL="220663" indent="-220663">
              <a:spcBef>
                <a:spcPts val="300"/>
              </a:spcBef>
              <a:buFontTx/>
              <a:buAutoNum type="arabicPeriod"/>
              <a:defRPr/>
            </a:pPr>
            <a:r>
              <a:rPr lang="en-GB" altLang="en-US" sz="1200" dirty="0"/>
              <a:t>Express importance of the fact we have gained our position in the industry for being </a:t>
            </a:r>
            <a:r>
              <a:rPr lang="en-GB" altLang="en-US" sz="1200" b="1" dirty="0"/>
              <a:t>friendly</a:t>
            </a:r>
            <a:r>
              <a:rPr lang="en-GB" altLang="en-US" sz="1200" dirty="0"/>
              <a:t> and </a:t>
            </a:r>
            <a:r>
              <a:rPr lang="en-GB" altLang="en-US" sz="1200" b="1" dirty="0"/>
              <a:t>informed</a:t>
            </a:r>
            <a:r>
              <a:rPr lang="en-GB" altLang="en-US" sz="1200" dirty="0"/>
              <a:t>. </a:t>
            </a:r>
            <a:endParaRPr lang="en-US" altLang="en-US" sz="1200" dirty="0">
              <a:latin typeface="Calibri" pitchFamily="34" charset="0"/>
            </a:endParaRPr>
          </a:p>
          <a:p>
            <a:pPr marL="220663" indent="-220663">
              <a:spcBef>
                <a:spcPts val="300"/>
              </a:spcBef>
              <a:buFontTx/>
              <a:buAutoNum type="arabicPeriod"/>
              <a:defRPr/>
            </a:pPr>
            <a:r>
              <a:rPr lang="en-US" altLang="en-US" sz="1200" dirty="0">
                <a:latin typeface="Calibri" pitchFamily="34" charset="0"/>
              </a:rPr>
              <a:t>Thank them for being part of this and a representative of Oxfam</a:t>
            </a:r>
            <a:endParaRPr lang="en-GB" altLang="en-US" sz="1200" dirty="0"/>
          </a:p>
          <a:p>
            <a:pPr marL="228600" indent="-228600">
              <a:spcBef>
                <a:spcPts val="300"/>
              </a:spcBef>
              <a:buFontTx/>
              <a:buAutoNum type="arabicPeriod" startAt="3"/>
              <a:defRPr/>
            </a:pPr>
            <a:r>
              <a:rPr lang="en-GB" altLang="en-US" sz="1200" dirty="0"/>
              <a:t>Highlight it could be their attitude that makes or breaks our level of service at that event.</a:t>
            </a:r>
          </a:p>
          <a:p>
            <a:pPr>
              <a:spcBef>
                <a:spcPts val="300"/>
              </a:spcBef>
            </a:pPr>
            <a:endParaRPr lang="en-GB" altLang="en-US" sz="1200" b="1" u="sng"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A4621436-5774-462C-91E1-DA676149C134}" type="slidenum">
              <a:rPr lang="en-GB" smtClean="0"/>
              <a:t>7</a:t>
            </a:fld>
            <a:endParaRPr lang="en-GB" dirty="0"/>
          </a:p>
        </p:txBody>
      </p:sp>
    </p:spTree>
    <p:extLst>
      <p:ext uri="{BB962C8B-B14F-4D97-AF65-F5344CB8AC3E}">
        <p14:creationId xmlns:p14="http://schemas.microsoft.com/office/powerpoint/2010/main" val="27084765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Bef>
                <a:spcPts val="300"/>
              </a:spcBef>
            </a:pPr>
            <a:r>
              <a:rPr lang="en-GB" altLang="en-US" sz="1200" b="1" dirty="0">
                <a:latin typeface="Calibri" panose="020F0502020204030204" pitchFamily="34" charset="0"/>
              </a:rPr>
              <a:t>Topic: Oxfam Stewarding Guides</a:t>
            </a:r>
          </a:p>
          <a:p>
            <a:pPr>
              <a:lnSpc>
                <a:spcPct val="80000"/>
              </a:lnSpc>
              <a:spcBef>
                <a:spcPts val="300"/>
              </a:spcBef>
            </a:pPr>
            <a:r>
              <a:rPr lang="en-GB" altLang="en-US" sz="1200" b="1" dirty="0">
                <a:latin typeface="Calibri" panose="020F0502020204030204" pitchFamily="34" charset="0"/>
              </a:rPr>
              <a:t>Associated handouts/resources: none</a:t>
            </a:r>
          </a:p>
          <a:p>
            <a:pPr>
              <a:lnSpc>
                <a:spcPct val="80000"/>
              </a:lnSpc>
              <a:spcBef>
                <a:spcPts val="300"/>
              </a:spcBef>
            </a:pPr>
            <a:r>
              <a:rPr lang="en-GB" altLang="en-US" sz="1200" b="1" u="sng" dirty="0">
                <a:latin typeface="Calibri" panose="020F0502020204030204" pitchFamily="34" charset="0"/>
              </a:rPr>
              <a:t>Facilitator Notes: </a:t>
            </a:r>
          </a:p>
          <a:p>
            <a:endParaRPr lang="en-GB" altLang="en-US" b="1" u="sng" dirty="0">
              <a:latin typeface="Arial" panose="020B0604020202020204" pitchFamily="34" charset="0"/>
            </a:endParaRPr>
          </a:p>
          <a:p>
            <a:r>
              <a:rPr lang="en-GB" altLang="en-US" b="0" u="none" dirty="0">
                <a:latin typeface="Arial" panose="020B0604020202020204" pitchFamily="34" charset="0"/>
              </a:rPr>
              <a:t>Have a copy to show where possible</a:t>
            </a:r>
          </a:p>
          <a:p>
            <a:endParaRPr lang="en-GB" altLang="en-US" b="1" u="sng" dirty="0">
              <a:latin typeface="Arial" panose="020B0604020202020204" pitchFamily="34" charset="0"/>
            </a:endParaRPr>
          </a:p>
          <a:p>
            <a:pPr marL="171450" indent="-171450">
              <a:buFont typeface="Arial" panose="020B0604020202020204" pitchFamily="34" charset="0"/>
              <a:buChar char="•"/>
            </a:pPr>
            <a:r>
              <a:rPr lang="en-GB" altLang="en-US" dirty="0">
                <a:latin typeface="Calibri" panose="020F0502020204030204" pitchFamily="34" charset="0"/>
              </a:rPr>
              <a:t>There is a lot to take in and remember, but the Steward handbook has been designed to help you during the festival. We will have some paper copies as well as electronic</a:t>
            </a:r>
          </a:p>
          <a:p>
            <a:pPr marL="171450" indent="-171450">
              <a:buFont typeface="Arial" panose="020B0604020202020204" pitchFamily="34" charset="0"/>
              <a:buChar char="•"/>
            </a:pPr>
            <a:r>
              <a:rPr lang="en-GB" altLang="en-US" dirty="0">
                <a:latin typeface="Calibri" panose="020F0502020204030204" pitchFamily="34" charset="0"/>
              </a:rPr>
              <a:t>It contains a summary of this training content.</a:t>
            </a:r>
          </a:p>
          <a:p>
            <a:pPr marL="171450" indent="-171450">
              <a:buFont typeface="Arial" panose="020B0604020202020204" pitchFamily="34" charset="0"/>
              <a:buChar char="•"/>
            </a:pPr>
            <a:r>
              <a:rPr lang="en-GB" altLang="en-US" dirty="0">
                <a:latin typeface="Calibri" panose="020F0502020204030204" pitchFamily="34" charset="0"/>
              </a:rPr>
              <a:t>It is a resource for use during the Festival, not something to browse when you feel like it and forget!</a:t>
            </a:r>
          </a:p>
          <a:p>
            <a:pPr marL="171450" indent="-171450">
              <a:buFont typeface="Arial" panose="020B0604020202020204" pitchFamily="34" charset="0"/>
              <a:buChar char="•"/>
            </a:pPr>
            <a:r>
              <a:rPr lang="en-GB" altLang="en-US" dirty="0">
                <a:latin typeface="Calibri" panose="020F0502020204030204" pitchFamily="34" charset="0"/>
              </a:rPr>
              <a:t>You should have it with you when on shift, the information is relevant and will be useful. Designed to fit easily in a pocket. There are also pages for notes (incidents </a:t>
            </a:r>
            <a:r>
              <a:rPr lang="en-GB" altLang="en-US" dirty="0" err="1">
                <a:latin typeface="Calibri" panose="020F0502020204030204" pitchFamily="34" charset="0"/>
              </a:rPr>
              <a:t>etc</a:t>
            </a:r>
            <a:r>
              <a:rPr lang="en-GB" altLang="en-US" dirty="0">
                <a:latin typeface="Calibri" panose="020F0502020204030204" pitchFamily="34" charset="0"/>
              </a:rPr>
              <a:t>)</a:t>
            </a:r>
          </a:p>
          <a:p>
            <a:pPr marL="171450" indent="-171450">
              <a:buFont typeface="Arial" panose="020B0604020202020204" pitchFamily="34" charset="0"/>
              <a:buChar char="•"/>
            </a:pPr>
            <a:r>
              <a:rPr lang="en-GB" altLang="en-US" dirty="0">
                <a:latin typeface="Calibri" panose="020F0502020204030204" pitchFamily="34" charset="0"/>
              </a:rPr>
              <a:t>Useful to jog your memory or check facts – fire extinguishers, recovery position, radio alphabet </a:t>
            </a:r>
            <a:r>
              <a:rPr lang="en-GB" altLang="en-US" dirty="0" err="1">
                <a:latin typeface="Calibri" panose="020F0502020204030204" pitchFamily="34" charset="0"/>
              </a:rPr>
              <a:t>etc</a:t>
            </a:r>
            <a:r>
              <a:rPr lang="en-GB" altLang="en-US" dirty="0">
                <a:latin typeface="Calibri" panose="020F0502020204030204" pitchFamily="34" charset="0"/>
              </a:rPr>
              <a:t> </a:t>
            </a:r>
            <a:r>
              <a:rPr lang="en-GB" altLang="en-US" dirty="0" err="1">
                <a:latin typeface="Calibri" panose="020F0502020204030204" pitchFamily="34" charset="0"/>
              </a:rPr>
              <a:t>etc</a:t>
            </a:r>
            <a:endParaRPr lang="en-GB" altLang="en-US" dirty="0">
              <a:latin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fld id="{A4621436-5774-462C-91E1-DA676149C134}" type="slidenum">
              <a:rPr lang="en-GB" smtClean="0"/>
              <a:t>70</a:t>
            </a:fld>
            <a:endParaRPr lang="en-GB" dirty="0"/>
          </a:p>
        </p:txBody>
      </p:sp>
    </p:spTree>
    <p:extLst>
      <p:ext uri="{BB962C8B-B14F-4D97-AF65-F5344CB8AC3E}">
        <p14:creationId xmlns:p14="http://schemas.microsoft.com/office/powerpoint/2010/main" val="5879156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Bef>
                <a:spcPts val="300"/>
              </a:spcBef>
            </a:pPr>
            <a:r>
              <a:rPr lang="en-GB" altLang="en-US" sz="1200" b="1" dirty="0">
                <a:latin typeface="Calibri" panose="020F0502020204030204" pitchFamily="34" charset="0"/>
              </a:rPr>
              <a:t>Topic: Festival Staff Handbooks</a:t>
            </a:r>
          </a:p>
          <a:p>
            <a:pPr>
              <a:lnSpc>
                <a:spcPct val="80000"/>
              </a:lnSpc>
              <a:spcBef>
                <a:spcPts val="300"/>
              </a:spcBef>
            </a:pPr>
            <a:r>
              <a:rPr lang="en-GB" altLang="en-US" sz="1200" b="1" dirty="0">
                <a:latin typeface="Calibri" panose="020F0502020204030204" pitchFamily="34" charset="0"/>
              </a:rPr>
              <a:t>Associated handouts/resources: none</a:t>
            </a:r>
          </a:p>
          <a:p>
            <a:pPr>
              <a:lnSpc>
                <a:spcPct val="80000"/>
              </a:lnSpc>
              <a:spcBef>
                <a:spcPts val="300"/>
              </a:spcBef>
            </a:pPr>
            <a:r>
              <a:rPr lang="en-GB" altLang="en-US" sz="1200" b="1" u="sng" dirty="0">
                <a:latin typeface="Calibri" panose="020F0502020204030204" pitchFamily="34" charset="0"/>
              </a:rPr>
              <a:t>Facilitator Notes: </a:t>
            </a:r>
          </a:p>
          <a:p>
            <a:endParaRPr lang="en-GB" altLang="en-US" b="1" u="sng" dirty="0">
              <a:latin typeface="Arial" panose="020B0604020202020204" pitchFamily="34" charset="0"/>
            </a:endParaRPr>
          </a:p>
          <a:p>
            <a:r>
              <a:rPr lang="en-GB" altLang="en-US" dirty="0">
                <a:latin typeface="Calibri" panose="020F0502020204030204" pitchFamily="34" charset="0"/>
              </a:rPr>
              <a:t>Some festivals </a:t>
            </a:r>
            <a:r>
              <a:rPr lang="en-GB" altLang="en-US" dirty="0" err="1">
                <a:latin typeface="Calibri" panose="020F0502020204030204" pitchFamily="34" charset="0"/>
              </a:rPr>
              <a:t>gi</a:t>
            </a:r>
            <a:r>
              <a:rPr lang="en-US" altLang="en-US" dirty="0" err="1">
                <a:latin typeface="Calibri" panose="020F0502020204030204" pitchFamily="34" charset="0"/>
              </a:rPr>
              <a:t>ve</a:t>
            </a:r>
            <a:r>
              <a:rPr lang="en-US" altLang="en-US" dirty="0">
                <a:latin typeface="Calibri" panose="020F0502020204030204" pitchFamily="34" charset="0"/>
              </a:rPr>
              <a:t> these to staff but not all festivals and maybe not all staff</a:t>
            </a:r>
            <a:endParaRPr lang="en-GB" altLang="en-US" dirty="0">
              <a:latin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fld id="{A4621436-5774-462C-91E1-DA676149C134}" type="slidenum">
              <a:rPr lang="en-GB" smtClean="0"/>
              <a:t>71</a:t>
            </a:fld>
            <a:endParaRPr lang="en-GB" dirty="0"/>
          </a:p>
        </p:txBody>
      </p:sp>
    </p:spTree>
    <p:extLst>
      <p:ext uri="{BB962C8B-B14F-4D97-AF65-F5344CB8AC3E}">
        <p14:creationId xmlns:p14="http://schemas.microsoft.com/office/powerpoint/2010/main" val="250681567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Bef>
                <a:spcPts val="300"/>
              </a:spcBef>
            </a:pPr>
            <a:r>
              <a:rPr lang="en-GB" altLang="en-US" sz="1200" b="1" dirty="0">
                <a:latin typeface="Calibri" panose="020F0502020204030204" pitchFamily="34" charset="0"/>
              </a:rPr>
              <a:t>Topic: What Next?</a:t>
            </a:r>
          </a:p>
          <a:p>
            <a:pPr>
              <a:lnSpc>
                <a:spcPct val="80000"/>
              </a:lnSpc>
              <a:spcBef>
                <a:spcPts val="300"/>
              </a:spcBef>
            </a:pPr>
            <a:r>
              <a:rPr lang="en-GB" altLang="en-US" sz="1200" b="1" dirty="0">
                <a:latin typeface="Calibri" panose="020F0502020204030204" pitchFamily="34" charset="0"/>
              </a:rPr>
              <a:t>Associated handouts/resources: none</a:t>
            </a:r>
          </a:p>
          <a:p>
            <a:pPr>
              <a:lnSpc>
                <a:spcPct val="80000"/>
              </a:lnSpc>
              <a:spcBef>
                <a:spcPts val="300"/>
              </a:spcBef>
            </a:pPr>
            <a:r>
              <a:rPr lang="en-GB" altLang="en-US" sz="1200" b="1" u="sng" dirty="0">
                <a:latin typeface="Calibri" panose="020F0502020204030204" pitchFamily="34" charset="0"/>
              </a:rPr>
              <a:t>Facilitator Notes: </a:t>
            </a:r>
          </a:p>
          <a:p>
            <a:pPr>
              <a:lnSpc>
                <a:spcPct val="80000"/>
              </a:lnSpc>
              <a:spcBef>
                <a:spcPts val="300"/>
              </a:spcBef>
            </a:pPr>
            <a:endParaRPr lang="en-GB" altLang="en-US" sz="1200" b="1" u="sng" dirty="0">
              <a:latin typeface="Calibri" panose="020F0502020204030204" pitchFamily="34" charset="0"/>
            </a:endParaRPr>
          </a:p>
          <a:p>
            <a:pPr marL="228600" indent="-228600">
              <a:lnSpc>
                <a:spcPct val="80000"/>
              </a:lnSpc>
              <a:spcBef>
                <a:spcPts val="300"/>
              </a:spcBef>
              <a:buFont typeface="+mj-lt"/>
              <a:buAutoNum type="arabicPeriod"/>
            </a:pPr>
            <a:r>
              <a:rPr lang="en-GB" altLang="en-US" sz="1200" b="0" u="none" dirty="0">
                <a:latin typeface="Calibri" panose="020F0502020204030204" pitchFamily="34" charset="0"/>
              </a:rPr>
              <a:t>Your training</a:t>
            </a:r>
            <a:r>
              <a:rPr lang="en-GB" altLang="en-US" sz="1200" b="0" u="none" baseline="0" dirty="0">
                <a:latin typeface="Calibri" panose="020F0502020204030204" pitchFamily="34" charset="0"/>
              </a:rPr>
              <a:t> is valid for four years so you won’t need to train again until 2026</a:t>
            </a:r>
          </a:p>
          <a:p>
            <a:pPr marL="228600" indent="-228600">
              <a:lnSpc>
                <a:spcPct val="80000"/>
              </a:lnSpc>
              <a:spcBef>
                <a:spcPts val="300"/>
              </a:spcBef>
              <a:buFont typeface="+mj-lt"/>
              <a:buAutoNum type="arabicPeriod"/>
            </a:pPr>
            <a:r>
              <a:rPr lang="en-GB" altLang="en-US" sz="1200" b="0" u="none" baseline="0" dirty="0">
                <a:latin typeface="Calibri" panose="020F0502020204030204" pitchFamily="34" charset="0"/>
              </a:rPr>
              <a:t>Firm up your travel plans on </a:t>
            </a:r>
            <a:r>
              <a:rPr lang="en-GB" altLang="en-US" sz="1200" b="0" u="none" baseline="0" dirty="0" err="1">
                <a:latin typeface="Calibri" panose="020F0502020204030204" pitchFamily="34" charset="0"/>
              </a:rPr>
              <a:t>liftshare</a:t>
            </a:r>
            <a:endParaRPr lang="en-GB" altLang="en-US" sz="1200" b="0" u="none" baseline="0" dirty="0">
              <a:latin typeface="Calibri" panose="020F0502020204030204" pitchFamily="34" charset="0"/>
            </a:endParaRPr>
          </a:p>
          <a:p>
            <a:pPr marL="228600" indent="-228600">
              <a:lnSpc>
                <a:spcPct val="80000"/>
              </a:lnSpc>
              <a:spcBef>
                <a:spcPts val="300"/>
              </a:spcBef>
              <a:buFont typeface="+mj-lt"/>
              <a:buAutoNum type="arabicPeriod"/>
            </a:pPr>
            <a:r>
              <a:rPr lang="en-GB" altLang="en-US" sz="1200" b="0" u="none" baseline="0" dirty="0">
                <a:latin typeface="Calibri" panose="020F0502020204030204" pitchFamily="34" charset="0"/>
              </a:rPr>
              <a:t>Join the Oxfam Festivals Chat fb group</a:t>
            </a:r>
          </a:p>
          <a:p>
            <a:pPr marL="228600" indent="-228600">
              <a:lnSpc>
                <a:spcPct val="80000"/>
              </a:lnSpc>
              <a:spcBef>
                <a:spcPts val="300"/>
              </a:spcBef>
              <a:buFont typeface="+mj-lt"/>
              <a:buAutoNum type="arabicPeriod"/>
            </a:pPr>
            <a:r>
              <a:rPr lang="en-GB" altLang="en-US" sz="1200" b="0" u="none" baseline="0" dirty="0">
                <a:latin typeface="Calibri" panose="020F0502020204030204" pitchFamily="34" charset="0"/>
              </a:rPr>
              <a:t>Receive your pre-fest email a couple of weeks before each festival</a:t>
            </a:r>
          </a:p>
          <a:p>
            <a:pPr marL="228600" indent="-228600">
              <a:lnSpc>
                <a:spcPct val="80000"/>
              </a:lnSpc>
              <a:spcBef>
                <a:spcPts val="300"/>
              </a:spcBef>
              <a:buFont typeface="+mj-lt"/>
              <a:buAutoNum type="arabicPeriod"/>
            </a:pPr>
            <a:r>
              <a:rPr lang="en-GB" altLang="en-US" sz="1200" b="0" u="none" baseline="0" dirty="0">
                <a:latin typeface="Calibri" panose="020F0502020204030204" pitchFamily="34" charset="0"/>
              </a:rPr>
              <a:t>If you’re not already doing two or more, add another festival to get priority access for applications next year</a:t>
            </a:r>
          </a:p>
          <a:p>
            <a:pPr marL="228600" indent="-228600">
              <a:lnSpc>
                <a:spcPct val="80000"/>
              </a:lnSpc>
              <a:spcBef>
                <a:spcPts val="300"/>
              </a:spcBef>
              <a:buFont typeface="+mj-lt"/>
              <a:buAutoNum type="arabicPeriod"/>
            </a:pPr>
            <a:r>
              <a:rPr lang="en-GB" altLang="en-US" sz="1200" b="0" u="none" baseline="0" dirty="0">
                <a:latin typeface="Calibri" panose="020F0502020204030204" pitchFamily="34" charset="0"/>
              </a:rPr>
              <a:t>If you want to give supervising a go then log in and update your profile</a:t>
            </a:r>
          </a:p>
          <a:p>
            <a:pPr marL="228600" indent="-228600">
              <a:lnSpc>
                <a:spcPct val="80000"/>
              </a:lnSpc>
              <a:spcBef>
                <a:spcPts val="300"/>
              </a:spcBef>
              <a:buFont typeface="+mj-lt"/>
              <a:buAutoNum type="arabicPeriod"/>
            </a:pPr>
            <a:r>
              <a:rPr lang="en-GB" altLang="en-US" sz="1200" b="0" u="none" baseline="0" dirty="0">
                <a:latin typeface="Calibri" panose="020F0502020204030204" pitchFamily="34" charset="0"/>
              </a:rPr>
              <a:t>If you need to make any changes, or have any further questions, email the office or call on 0300 200 1266</a:t>
            </a:r>
            <a:endParaRPr lang="en-GB" altLang="en-US" sz="1200" b="0" u="none"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A4621436-5774-462C-91E1-DA676149C134}" type="slidenum">
              <a:rPr lang="en-GB" smtClean="0"/>
              <a:t>72</a:t>
            </a:fld>
            <a:endParaRPr lang="en-GB" dirty="0"/>
          </a:p>
        </p:txBody>
      </p:sp>
    </p:spTree>
    <p:extLst>
      <p:ext uri="{BB962C8B-B14F-4D97-AF65-F5344CB8AC3E}">
        <p14:creationId xmlns:p14="http://schemas.microsoft.com/office/powerpoint/2010/main" val="14615437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Bef>
                <a:spcPts val="300"/>
              </a:spcBef>
            </a:pPr>
            <a:r>
              <a:rPr lang="en-GB" altLang="en-US" sz="1200" b="1" dirty="0">
                <a:latin typeface="Calibri" panose="020F0502020204030204" pitchFamily="34" charset="0"/>
              </a:rPr>
              <a:t>Topic: Thank you!</a:t>
            </a:r>
          </a:p>
          <a:p>
            <a:pPr>
              <a:lnSpc>
                <a:spcPct val="80000"/>
              </a:lnSpc>
              <a:spcBef>
                <a:spcPts val="300"/>
              </a:spcBef>
            </a:pPr>
            <a:r>
              <a:rPr lang="en-GB" altLang="en-US" sz="1200" b="1" dirty="0">
                <a:latin typeface="Calibri" panose="020F0502020204030204" pitchFamily="34" charset="0"/>
              </a:rPr>
              <a:t>Associated handouts/resources: none</a:t>
            </a:r>
          </a:p>
          <a:p>
            <a:pPr>
              <a:lnSpc>
                <a:spcPct val="80000"/>
              </a:lnSpc>
              <a:spcBef>
                <a:spcPts val="300"/>
              </a:spcBef>
            </a:pPr>
            <a:r>
              <a:rPr lang="en-GB" altLang="en-US" sz="1200" b="1" u="sng" dirty="0">
                <a:latin typeface="Calibri" panose="020F0502020204030204" pitchFamily="34" charset="0"/>
              </a:rPr>
              <a:t>Facilitator Notes: </a:t>
            </a:r>
          </a:p>
          <a:p>
            <a:pPr>
              <a:lnSpc>
                <a:spcPct val="80000"/>
              </a:lnSpc>
              <a:spcBef>
                <a:spcPts val="300"/>
              </a:spcBef>
            </a:pPr>
            <a:endParaRPr lang="en-GB" altLang="en-US" sz="1200" b="1" u="sng" dirty="0">
              <a:latin typeface="Calibri" panose="020F0502020204030204" pitchFamily="34" charset="0"/>
            </a:endParaRPr>
          </a:p>
          <a:p>
            <a:pPr>
              <a:lnSpc>
                <a:spcPct val="80000"/>
              </a:lnSpc>
              <a:spcBef>
                <a:spcPts val="300"/>
              </a:spcBef>
            </a:pPr>
            <a:r>
              <a:rPr lang="en-GB" altLang="en-US" sz="1200" b="0" u="none" dirty="0">
                <a:latin typeface="Calibri" panose="020F0502020204030204" pitchFamily="34" charset="0"/>
              </a:rPr>
              <a:t>Let everyone know that their application will update to show training completed within 7 days of this session.</a:t>
            </a:r>
          </a:p>
        </p:txBody>
      </p:sp>
      <p:sp>
        <p:nvSpPr>
          <p:cNvPr id="4" name="Slide Number Placeholder 3"/>
          <p:cNvSpPr>
            <a:spLocks noGrp="1"/>
          </p:cNvSpPr>
          <p:nvPr>
            <p:ph type="sldNum" sz="quarter" idx="10"/>
          </p:nvPr>
        </p:nvSpPr>
        <p:spPr/>
        <p:txBody>
          <a:bodyPr/>
          <a:lstStyle/>
          <a:p>
            <a:fld id="{A4621436-5774-462C-91E1-DA676149C134}" type="slidenum">
              <a:rPr lang="en-GB" smtClean="0"/>
              <a:t>73</a:t>
            </a:fld>
            <a:endParaRPr lang="en-GB" dirty="0"/>
          </a:p>
        </p:txBody>
      </p:sp>
    </p:spTree>
    <p:extLst>
      <p:ext uri="{BB962C8B-B14F-4D97-AF65-F5344CB8AC3E}">
        <p14:creationId xmlns:p14="http://schemas.microsoft.com/office/powerpoint/2010/main" val="6177613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Bef>
                <a:spcPts val="300"/>
              </a:spcBef>
            </a:pPr>
            <a:r>
              <a:rPr lang="en-GB" altLang="en-US" sz="1200" b="1" dirty="0">
                <a:latin typeface="Calibri" panose="020F0502020204030204" pitchFamily="34" charset="0"/>
              </a:rPr>
              <a:t>Topic: Promoting Safety</a:t>
            </a:r>
          </a:p>
          <a:p>
            <a:pPr>
              <a:lnSpc>
                <a:spcPct val="80000"/>
              </a:lnSpc>
              <a:spcBef>
                <a:spcPts val="300"/>
              </a:spcBef>
            </a:pPr>
            <a:r>
              <a:rPr lang="en-GB" altLang="en-US" sz="1200" b="1" dirty="0">
                <a:latin typeface="Calibri" panose="020F0502020204030204" pitchFamily="34" charset="0"/>
              </a:rPr>
              <a:t>Associated handouts/resources: none</a:t>
            </a:r>
          </a:p>
          <a:p>
            <a:pPr>
              <a:lnSpc>
                <a:spcPct val="80000"/>
              </a:lnSpc>
              <a:spcBef>
                <a:spcPts val="300"/>
              </a:spcBef>
            </a:pPr>
            <a:r>
              <a:rPr lang="en-GB" altLang="en-US" sz="1200" b="1" u="sng" dirty="0">
                <a:latin typeface="Calibri" panose="020F0502020204030204" pitchFamily="34" charset="0"/>
              </a:rPr>
              <a:t>Facilitator Notes: </a:t>
            </a:r>
          </a:p>
          <a:p>
            <a:endParaRPr lang="en-GB" b="1" dirty="0"/>
          </a:p>
          <a:p>
            <a:r>
              <a:rPr lang="en-GB" b="0" dirty="0"/>
              <a:t>This slide moved to the end so it can be displayed for anybody who wants to note down any of the orgs listed</a:t>
            </a:r>
          </a:p>
          <a:p>
            <a:br>
              <a:rPr lang="en-GB" b="1" dirty="0"/>
            </a:br>
            <a:r>
              <a:rPr lang="en-GB" b="1" dirty="0"/>
              <a:t>Festival Safe</a:t>
            </a:r>
          </a:p>
          <a:p>
            <a:r>
              <a:rPr lang="en-GB" b="1" dirty="0"/>
              <a:t>Safe Gigs for Women </a:t>
            </a:r>
          </a:p>
          <a:p>
            <a:r>
              <a:rPr lang="en-GB" dirty="0"/>
              <a:t>Safe gigs for women is an initiative established by regular gig goers with the aim of creating a safer environment for women at gigs.</a:t>
            </a:r>
          </a:p>
          <a:p>
            <a:r>
              <a:rPr lang="en-GB" b="1" dirty="0"/>
              <a:t>White Ribbon </a:t>
            </a:r>
          </a:p>
          <a:p>
            <a:r>
              <a:rPr lang="en-GB" dirty="0"/>
              <a:t>The White Ribbon Campaign offers real, practical support to help festivals and music venues stop violence against women and girls. The goal is for all women to know they can attend music events with confidence. And to encourage men (customers, staff, performers) to take a stand. Because everyone, male and female, should be able to enjoy music events free from fear.</a:t>
            </a:r>
          </a:p>
          <a:p>
            <a:r>
              <a:rPr lang="en-GB" b="1" dirty="0"/>
              <a:t>Girls Against </a:t>
            </a:r>
          </a:p>
          <a:p>
            <a:r>
              <a:rPr lang="en-GB" dirty="0"/>
              <a:t>Girls Against is a campaign working to raise awareness of, and ultimately end, sexual harassment at gigs and concerts.</a:t>
            </a:r>
          </a:p>
          <a:p>
            <a:r>
              <a:rPr lang="en-GB" b="1" dirty="0"/>
              <a:t>The Association of Independent Festivals:</a:t>
            </a:r>
          </a:p>
          <a:p>
            <a:r>
              <a:rPr lang="en-GB" dirty="0"/>
              <a:t>National trade organisation The Association of Independent Festivals (AIF) is the UK’s leading festival representative body. Founded in 2008 by Rob Da Bank (</a:t>
            </a:r>
            <a:r>
              <a:rPr lang="en-GB" dirty="0" err="1"/>
              <a:t>Bestival</a:t>
            </a:r>
            <a:r>
              <a:rPr lang="en-GB" dirty="0"/>
              <a:t>) and his Manager Ben Turner (Graphite Media), the AIF has grown to be a vital support network for independent festivals promoters, creating a national network of promoters, offering a range of member services, lobbying on behalf of the sector and producing conferences and training events. AIF introduced</a:t>
            </a:r>
            <a:r>
              <a:rPr lang="en-GB" baseline="0" dirty="0"/>
              <a:t> the safer spaces campaign at festivals. </a:t>
            </a:r>
            <a:endParaRPr lang="en-GB" dirty="0"/>
          </a:p>
        </p:txBody>
      </p:sp>
      <p:sp>
        <p:nvSpPr>
          <p:cNvPr id="4" name="Slide Number Placeholder 3"/>
          <p:cNvSpPr>
            <a:spLocks noGrp="1"/>
          </p:cNvSpPr>
          <p:nvPr>
            <p:ph type="sldNum" sz="quarter" idx="10"/>
          </p:nvPr>
        </p:nvSpPr>
        <p:spPr/>
        <p:txBody>
          <a:bodyPr/>
          <a:lstStyle/>
          <a:p>
            <a:fld id="{A4621436-5774-462C-91E1-DA676149C134}" type="slidenum">
              <a:rPr lang="en-GB" smtClean="0"/>
              <a:t>74</a:t>
            </a:fld>
            <a:endParaRPr lang="en-GB" dirty="0"/>
          </a:p>
        </p:txBody>
      </p:sp>
    </p:spTree>
    <p:extLst>
      <p:ext uri="{BB962C8B-B14F-4D97-AF65-F5344CB8AC3E}">
        <p14:creationId xmlns:p14="http://schemas.microsoft.com/office/powerpoint/2010/main" val="104746792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CA2640-21F2-4B1E-B5FB-A79DCB984C5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11560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Rot="1" noChangeAspect="1" noChangeArrowheads="1" noTextEdit="1"/>
          </p:cNvSpPr>
          <p:nvPr>
            <p:ph type="sldImg"/>
          </p:nvPr>
        </p:nvSpPr>
        <p:spPr>
          <a:xfrm>
            <a:off x="974725" y="765175"/>
            <a:ext cx="5113338" cy="3833813"/>
          </a:xfrm>
          <a:ln/>
        </p:spPr>
      </p:sp>
      <p:sp>
        <p:nvSpPr>
          <p:cNvPr id="223235" name="Rectangle 3"/>
          <p:cNvSpPr>
            <a:spLocks noGrp="1" noChangeArrowheads="1"/>
          </p:cNvSpPr>
          <p:nvPr>
            <p:ph type="body" idx="1"/>
          </p:nvPr>
        </p:nvSpPr>
        <p:spPr>
          <a:xfrm>
            <a:off x="685800" y="4738254"/>
            <a:ext cx="5486400" cy="3262745"/>
          </a:xfrm>
          <a:noFill/>
        </p:spPr>
        <p:txBody>
          <a:bodyPr/>
          <a:lstStyle/>
          <a:p>
            <a:pPr marL="228600" indent="-228600"/>
            <a:r>
              <a:rPr lang="en-US" altLang="en-US" dirty="0">
                <a:latin typeface="Calibri" pitchFamily="34" charset="0"/>
              </a:rPr>
              <a:t>Hot Air Balloons</a:t>
            </a:r>
          </a:p>
          <a:p>
            <a:pPr marL="228600" indent="-228600"/>
            <a:endParaRPr lang="en-US" altLang="en-US" sz="1000" dirty="0">
              <a:latin typeface="Calibri" pitchFamily="34" charset="0"/>
            </a:endParaRPr>
          </a:p>
          <a:p>
            <a:pPr marL="228600" indent="-228600"/>
            <a:endParaRPr lang="en-GB" altLang="en-US" sz="1000" dirty="0">
              <a:latin typeface="Calibri" pitchFamily="34" charset="0"/>
            </a:endParaRPr>
          </a:p>
        </p:txBody>
      </p:sp>
      <p:sp>
        <p:nvSpPr>
          <p:cNvPr id="4" name="Rectangle 7"/>
          <p:cNvSpPr>
            <a:spLocks noGrp="1" noChangeArrowheads="1"/>
          </p:cNvSpPr>
          <p:nvPr>
            <p:ph type="sldNum" sz="quarter" idx="5"/>
          </p:nvPr>
        </p:nvSpPr>
        <p:spPr>
          <a:xfrm>
            <a:off x="3836988" y="9288463"/>
            <a:ext cx="3076575" cy="511175"/>
          </a:xfrm>
        </p:spPr>
        <p:txBody>
          <a:bodyPr/>
          <a:lstStyle>
            <a:lvl1pPr algn="ctr" eaLnBrk="0" hangingPunct="0">
              <a:defRPr sz="3300">
                <a:solidFill>
                  <a:srgbClr val="FF3300"/>
                </a:solidFill>
                <a:latin typeface="Arial" charset="0"/>
              </a:defRPr>
            </a:lvl1pPr>
            <a:lvl2pPr marL="769473" indent="-295951" algn="ctr" eaLnBrk="0" hangingPunct="0">
              <a:defRPr sz="3300">
                <a:solidFill>
                  <a:srgbClr val="FF3300"/>
                </a:solidFill>
                <a:latin typeface="Arial" charset="0"/>
              </a:defRPr>
            </a:lvl2pPr>
            <a:lvl3pPr marL="1183805" indent="-236761" algn="ctr" eaLnBrk="0" hangingPunct="0">
              <a:defRPr sz="3300">
                <a:solidFill>
                  <a:srgbClr val="FF3300"/>
                </a:solidFill>
                <a:latin typeface="Arial" charset="0"/>
              </a:defRPr>
            </a:lvl3pPr>
            <a:lvl4pPr marL="1657327" indent="-236761" algn="ctr" eaLnBrk="0" hangingPunct="0">
              <a:defRPr sz="3300">
                <a:solidFill>
                  <a:srgbClr val="FF3300"/>
                </a:solidFill>
                <a:latin typeface="Arial" charset="0"/>
              </a:defRPr>
            </a:lvl4pPr>
            <a:lvl5pPr marL="2130849" indent="-236761" algn="ctr" eaLnBrk="0" hangingPunct="0">
              <a:defRPr sz="3300">
                <a:solidFill>
                  <a:srgbClr val="FF3300"/>
                </a:solidFill>
                <a:latin typeface="Arial" charset="0"/>
              </a:defRPr>
            </a:lvl5pPr>
            <a:lvl6pPr marL="2604371" indent="-236761" algn="ctr" eaLnBrk="0" fontAlgn="base" hangingPunct="0">
              <a:spcBef>
                <a:spcPct val="0"/>
              </a:spcBef>
              <a:spcAft>
                <a:spcPct val="0"/>
              </a:spcAft>
              <a:defRPr sz="3300">
                <a:solidFill>
                  <a:srgbClr val="FF3300"/>
                </a:solidFill>
                <a:latin typeface="Arial" charset="0"/>
              </a:defRPr>
            </a:lvl6pPr>
            <a:lvl7pPr marL="3077893" indent="-236761" algn="ctr" eaLnBrk="0" fontAlgn="base" hangingPunct="0">
              <a:spcBef>
                <a:spcPct val="0"/>
              </a:spcBef>
              <a:spcAft>
                <a:spcPct val="0"/>
              </a:spcAft>
              <a:defRPr sz="3300">
                <a:solidFill>
                  <a:srgbClr val="FF3300"/>
                </a:solidFill>
                <a:latin typeface="Arial" charset="0"/>
              </a:defRPr>
            </a:lvl7pPr>
            <a:lvl8pPr marL="3551415" indent="-236761" algn="ctr" eaLnBrk="0" fontAlgn="base" hangingPunct="0">
              <a:spcBef>
                <a:spcPct val="0"/>
              </a:spcBef>
              <a:spcAft>
                <a:spcPct val="0"/>
              </a:spcAft>
              <a:defRPr sz="3300">
                <a:solidFill>
                  <a:srgbClr val="FF3300"/>
                </a:solidFill>
                <a:latin typeface="Arial" charset="0"/>
              </a:defRPr>
            </a:lvl8pPr>
            <a:lvl9pPr marL="4024937" indent="-236761" algn="ctr" eaLnBrk="0" fontAlgn="base" hangingPunct="0">
              <a:spcBef>
                <a:spcPct val="0"/>
              </a:spcBef>
              <a:spcAft>
                <a:spcPct val="0"/>
              </a:spcAft>
              <a:defRPr sz="3300">
                <a:solidFill>
                  <a:srgbClr val="FF3300"/>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43C62B8-BD99-4122-A3BE-94D49D69272A}" type="slidenum">
              <a:rPr kumimoji="0" lang="en-US" alt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altLang="en-US" sz="13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1589205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Lion</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CA2640-21F2-4B1E-B5FB-A79DCB984C5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022169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ln/>
        </p:spPr>
      </p:sp>
      <p:sp>
        <p:nvSpPr>
          <p:cNvPr id="225283" name="Notes Placeholder 2"/>
          <p:cNvSpPr>
            <a:spLocks noGrp="1"/>
          </p:cNvSpPr>
          <p:nvPr>
            <p:ph type="body" idx="1"/>
          </p:nvPr>
        </p:nvSpPr>
        <p:spPr>
          <a:noFill/>
        </p:spPr>
        <p:txBody>
          <a:bodyPr/>
          <a:lstStyle/>
          <a:p>
            <a:r>
              <a:rPr lang="en-GB" altLang="en-US" dirty="0">
                <a:latin typeface="Calibri" pitchFamily="34" charset="0"/>
              </a:rPr>
              <a:t>Combine Harvester</a:t>
            </a:r>
          </a:p>
        </p:txBody>
      </p:sp>
      <p:sp>
        <p:nvSpPr>
          <p:cNvPr id="4" name="Slide Number Placeholder 3"/>
          <p:cNvSpPr>
            <a:spLocks noGrp="1"/>
          </p:cNvSpPr>
          <p:nvPr>
            <p:ph type="sldNum" sz="quarter" idx="5"/>
          </p:nvPr>
        </p:nvSpPr>
        <p:spPr>
          <a:xfrm>
            <a:off x="3765550" y="9432925"/>
            <a:ext cx="3076575" cy="51117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B4BA44-D802-4892-912C-AFB352929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163357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Wellies/Boots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CA2640-21F2-4B1E-B5FB-A79DCB984C5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0730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0663" indent="-220663">
              <a:lnSpc>
                <a:spcPct val="90000"/>
              </a:lnSpc>
              <a:spcBef>
                <a:spcPts val="300"/>
              </a:spcBef>
            </a:pPr>
            <a:r>
              <a:rPr lang="en-GB" altLang="en-US" sz="1200" b="1" dirty="0">
                <a:latin typeface="Calibri" panose="020F0502020204030204" pitchFamily="34" charset="0"/>
              </a:rPr>
              <a:t>Topic: Not An Oxfam Steward</a:t>
            </a:r>
          </a:p>
          <a:p>
            <a:pPr marL="220663" indent="-220663">
              <a:lnSpc>
                <a:spcPct val="90000"/>
              </a:lnSpc>
              <a:spcBef>
                <a:spcPts val="300"/>
              </a:spcBef>
            </a:pPr>
            <a:r>
              <a:rPr lang="en-GB" altLang="en-US" sz="1200" b="1" dirty="0">
                <a:latin typeface="Calibri" panose="020F0502020204030204" pitchFamily="34" charset="0"/>
              </a:rPr>
              <a:t>Associated handouts/resources: none</a:t>
            </a:r>
          </a:p>
          <a:p>
            <a:pPr marL="220663" indent="-220663">
              <a:lnSpc>
                <a:spcPct val="90000"/>
              </a:lnSpc>
            </a:pPr>
            <a:r>
              <a:rPr lang="en-GB" altLang="en-US" sz="1200" b="1" u="sng" dirty="0">
                <a:latin typeface="Calibri" panose="020F0502020204030204" pitchFamily="34" charset="0"/>
              </a:rPr>
              <a:t>Facilitator Notes: </a:t>
            </a:r>
          </a:p>
          <a:p>
            <a:pPr marL="220663" indent="-220663">
              <a:spcBef>
                <a:spcPts val="300"/>
              </a:spcBef>
            </a:pPr>
            <a:endParaRPr lang="en-GB" altLang="en-US" sz="1200" dirty="0">
              <a:latin typeface="Arial" panose="020B0604020202020204" pitchFamily="34" charset="0"/>
            </a:endParaRPr>
          </a:p>
          <a:p>
            <a:pPr marL="220663" indent="-220663">
              <a:spcBef>
                <a:spcPts val="300"/>
              </a:spcBef>
              <a:buFontTx/>
              <a:buAutoNum type="arabicPeriod"/>
            </a:pPr>
            <a:r>
              <a:rPr lang="en-GB" altLang="en-US" sz="1200" dirty="0">
                <a:latin typeface="Arial" panose="020B0604020202020204" pitchFamily="34" charset="0"/>
              </a:rPr>
              <a:t>Express importance of the fact we have gained our position in the industry for being </a:t>
            </a:r>
            <a:r>
              <a:rPr lang="en-GB" altLang="en-US" sz="1200" b="1" dirty="0">
                <a:latin typeface="Arial" panose="020B0604020202020204" pitchFamily="34" charset="0"/>
              </a:rPr>
              <a:t>friendly</a:t>
            </a:r>
            <a:r>
              <a:rPr lang="en-GB" altLang="en-US" sz="1200" dirty="0">
                <a:latin typeface="Arial" panose="020B0604020202020204" pitchFamily="34" charset="0"/>
              </a:rPr>
              <a:t> and </a:t>
            </a:r>
            <a:r>
              <a:rPr lang="en-GB" altLang="en-US" sz="1200" b="1" dirty="0">
                <a:latin typeface="Arial" panose="020B0604020202020204" pitchFamily="34" charset="0"/>
              </a:rPr>
              <a:t>informed</a:t>
            </a:r>
            <a:r>
              <a:rPr lang="en-GB" altLang="en-US" sz="1200" dirty="0">
                <a:latin typeface="Arial" panose="020B0604020202020204" pitchFamily="34" charset="0"/>
              </a:rPr>
              <a:t>. </a:t>
            </a:r>
          </a:p>
          <a:p>
            <a:pPr marL="220345" indent="-220345">
              <a:spcBef>
                <a:spcPts val="300"/>
              </a:spcBef>
              <a:buFontTx/>
              <a:buAutoNum type="arabicPeriod"/>
            </a:pPr>
            <a:r>
              <a:rPr lang="en-GB" altLang="en-US" sz="1200" dirty="0">
                <a:latin typeface="Arial"/>
                <a:cs typeface="Arial"/>
              </a:rPr>
              <a:t>You will have agreed to our standards of behaviour in the terms of reference </a:t>
            </a:r>
            <a:r>
              <a:rPr lang="en-GB" altLang="en-US" dirty="0">
                <a:latin typeface="Arial"/>
                <a:cs typeface="Arial"/>
              </a:rPr>
              <a:t>and code of conduct when </a:t>
            </a:r>
            <a:r>
              <a:rPr lang="en-GB" altLang="en-US" sz="1200" dirty="0">
                <a:latin typeface="Arial"/>
                <a:cs typeface="Arial"/>
              </a:rPr>
              <a:t>you applied</a:t>
            </a:r>
            <a:r>
              <a:rPr lang="en-GB" altLang="en-US" dirty="0">
                <a:latin typeface="Arial"/>
                <a:cs typeface="Arial"/>
              </a:rPr>
              <a:t> – please ensure you have read and understood both of these documents </a:t>
            </a:r>
            <a:endParaRPr lang="en-GB" altLang="en-US" sz="1200" dirty="0">
              <a:latin typeface="Arial" panose="020B0604020202020204" pitchFamily="34" charset="0"/>
              <a:cs typeface="Arial"/>
            </a:endParaRPr>
          </a:p>
          <a:p>
            <a:pPr marL="220663" indent="-220663">
              <a:spcBef>
                <a:spcPts val="300"/>
              </a:spcBef>
              <a:buFontTx/>
              <a:buAutoNum type="arabicPeriod"/>
            </a:pPr>
            <a:r>
              <a:rPr lang="en-US" altLang="en-US" sz="1200" dirty="0">
                <a:latin typeface="Calibri" panose="020F0502020204030204" pitchFamily="34" charset="0"/>
              </a:rPr>
              <a:t>This photo was taken at a festival and then anonymously emailed to us. So people do take notice and it’s our reputation that’s on the line. </a:t>
            </a:r>
            <a:endParaRPr lang="en-GB" dirty="0"/>
          </a:p>
        </p:txBody>
      </p:sp>
      <p:sp>
        <p:nvSpPr>
          <p:cNvPr id="4" name="Slide Number Placeholder 3"/>
          <p:cNvSpPr>
            <a:spLocks noGrp="1"/>
          </p:cNvSpPr>
          <p:nvPr>
            <p:ph type="sldNum" sz="quarter" idx="10"/>
          </p:nvPr>
        </p:nvSpPr>
        <p:spPr/>
        <p:txBody>
          <a:bodyPr/>
          <a:lstStyle/>
          <a:p>
            <a:fld id="{A4621436-5774-462C-91E1-DA676149C134}" type="slidenum">
              <a:rPr lang="en-GB" smtClean="0"/>
              <a:t>8</a:t>
            </a:fld>
            <a:endParaRPr lang="en-GB" dirty="0"/>
          </a:p>
        </p:txBody>
      </p:sp>
    </p:spTree>
    <p:extLst>
      <p:ext uri="{BB962C8B-B14F-4D97-AF65-F5344CB8AC3E}">
        <p14:creationId xmlns:p14="http://schemas.microsoft.com/office/powerpoint/2010/main" val="42660438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pPr marL="228600" indent="-228600">
              <a:spcBef>
                <a:spcPts val="313"/>
              </a:spcBef>
              <a:defRPr/>
            </a:pPr>
            <a:r>
              <a:rPr lang="en-GB" altLang="en-US" b="0" dirty="0">
                <a:latin typeface="Calibri" pitchFamily="34" charset="0"/>
              </a:rPr>
              <a:t>Kitten</a:t>
            </a:r>
          </a:p>
          <a:p>
            <a:pPr>
              <a:defRPr/>
            </a:pPr>
            <a:endParaRPr lang="en-GB" altLang="en-US" dirty="0">
              <a:latin typeface="Calibri" pitchFamily="34" charset="0"/>
            </a:endParaRPr>
          </a:p>
          <a:p>
            <a:pPr>
              <a:defRPr/>
            </a:pPr>
            <a:endParaRPr lang="en-GB" altLang="en-US" dirty="0">
              <a:latin typeface="Calibri" pitchFamily="34" charset="0"/>
            </a:endParaRPr>
          </a:p>
        </p:txBody>
      </p:sp>
      <p:sp>
        <p:nvSpPr>
          <p:cNvPr id="4" name="Slide Number Placeholder 3"/>
          <p:cNvSpPr>
            <a:spLocks noGrp="1"/>
          </p:cNvSpPr>
          <p:nvPr>
            <p:ph type="sldNum" sz="quarter" idx="5"/>
          </p:nvPr>
        </p:nvSpPr>
        <p:spPr>
          <a:xfrm>
            <a:off x="3836988" y="9432925"/>
            <a:ext cx="3076575" cy="51117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99F3E8-16E6-494C-B42C-8E4CCB0358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5158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pPr marL="228600" indent="-228600">
              <a:spcBef>
                <a:spcPts val="313"/>
              </a:spcBef>
              <a:defRPr/>
            </a:pPr>
            <a:r>
              <a:rPr lang="en-GB" altLang="en-US" b="0" dirty="0">
                <a:latin typeface="+mn-lt"/>
              </a:rPr>
              <a:t>Mountain Top</a:t>
            </a:r>
          </a:p>
        </p:txBody>
      </p:sp>
      <p:sp>
        <p:nvSpPr>
          <p:cNvPr id="4" name="Slide Number Placeholder 3"/>
          <p:cNvSpPr>
            <a:spLocks noGrp="1"/>
          </p:cNvSpPr>
          <p:nvPr>
            <p:ph type="sldNum" sz="quarter" idx="5"/>
          </p:nvPr>
        </p:nvSpPr>
        <p:spPr>
          <a:xfrm>
            <a:off x="3836988" y="9432925"/>
            <a:ext cx="3076575" cy="51117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C1E776-9298-4338-8707-0E45ED15CC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46269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pPr>
              <a:defRPr/>
            </a:pPr>
            <a:r>
              <a:rPr lang="en-GB" altLang="en-US" dirty="0">
                <a:latin typeface="Calibri" pitchFamily="34" charset="0"/>
              </a:rPr>
              <a:t>Telephone</a:t>
            </a:r>
          </a:p>
        </p:txBody>
      </p:sp>
      <p:sp>
        <p:nvSpPr>
          <p:cNvPr id="4" name="Slide Number Placeholder 3"/>
          <p:cNvSpPr>
            <a:spLocks noGrp="1"/>
          </p:cNvSpPr>
          <p:nvPr>
            <p:ph type="sldNum" sz="quarter" idx="5"/>
          </p:nvPr>
        </p:nvSpPr>
        <p:spPr>
          <a:xfrm>
            <a:off x="3836988" y="9432925"/>
            <a:ext cx="3076575" cy="51117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C4786A-AA17-40E5-A7CC-0FEDA15FB5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3766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pPr marL="228600" indent="-228600">
              <a:spcBef>
                <a:spcPts val="313"/>
              </a:spcBef>
              <a:defRPr/>
            </a:pPr>
            <a:r>
              <a:rPr lang="en-GB" altLang="en-US" dirty="0">
                <a:latin typeface="Calibri" pitchFamily="34" charset="0"/>
              </a:rPr>
              <a:t>Sunflower</a:t>
            </a:r>
          </a:p>
        </p:txBody>
      </p:sp>
      <p:sp>
        <p:nvSpPr>
          <p:cNvPr id="4" name="Slide Number Placeholder 3"/>
          <p:cNvSpPr>
            <a:spLocks noGrp="1"/>
          </p:cNvSpPr>
          <p:nvPr>
            <p:ph type="sldNum" sz="quarter" idx="5"/>
          </p:nvPr>
        </p:nvSpPr>
        <p:spPr>
          <a:xfrm>
            <a:off x="3836988" y="9432925"/>
            <a:ext cx="3076575" cy="51117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C4786A-AA17-40E5-A7CC-0FEDA15FB5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25672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pPr marL="228600" indent="-228600">
              <a:spcBef>
                <a:spcPts val="313"/>
              </a:spcBef>
              <a:defRPr/>
            </a:pPr>
            <a:r>
              <a:rPr lang="en-GB" altLang="en-US" dirty="0">
                <a:latin typeface="Calibri" pitchFamily="34" charset="0"/>
              </a:rPr>
              <a:t>Circus Tent</a:t>
            </a:r>
          </a:p>
        </p:txBody>
      </p:sp>
      <p:sp>
        <p:nvSpPr>
          <p:cNvPr id="4" name="Slide Number Placeholder 3"/>
          <p:cNvSpPr>
            <a:spLocks noGrp="1"/>
          </p:cNvSpPr>
          <p:nvPr>
            <p:ph type="sldNum" sz="quarter" idx="5"/>
          </p:nvPr>
        </p:nvSpPr>
        <p:spPr>
          <a:xfrm>
            <a:off x="3836988" y="9432925"/>
            <a:ext cx="3076575" cy="51117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C4786A-AA17-40E5-A7CC-0FEDA15FB5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664559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Lightning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CA2640-21F2-4B1E-B5FB-A79DCB984C5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90068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pPr marL="228600" indent="-228600">
              <a:spcBef>
                <a:spcPts val="313"/>
              </a:spcBef>
              <a:defRPr/>
            </a:pPr>
            <a:r>
              <a:rPr lang="en-GB" altLang="en-US" dirty="0">
                <a:latin typeface="Calibri" pitchFamily="34" charset="0"/>
              </a:rPr>
              <a:t>Chocolate</a:t>
            </a:r>
          </a:p>
        </p:txBody>
      </p:sp>
      <p:sp>
        <p:nvSpPr>
          <p:cNvPr id="4" name="Slide Number Placeholder 3"/>
          <p:cNvSpPr>
            <a:spLocks noGrp="1"/>
          </p:cNvSpPr>
          <p:nvPr>
            <p:ph type="sldNum" sz="quarter" idx="5"/>
          </p:nvPr>
        </p:nvSpPr>
        <p:spPr>
          <a:xfrm>
            <a:off x="3836988" y="9432925"/>
            <a:ext cx="3076575" cy="51117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C4786A-AA17-40E5-A7CC-0FEDA15FB5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19149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Cow</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CA2640-21F2-4B1E-B5FB-A79DCB984C5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4442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GB" altLang="en-US" b="1" dirty="0">
                <a:latin typeface="Calibri" panose="020F0502020204030204" pitchFamily="34" charset="0"/>
              </a:rPr>
              <a:t>Topic: Steward Supervisors</a:t>
            </a:r>
          </a:p>
          <a:p>
            <a:pPr>
              <a:spcBef>
                <a:spcPts val="300"/>
              </a:spcBef>
            </a:pPr>
            <a:r>
              <a:rPr lang="en-GB" altLang="en-US" b="1" dirty="0">
                <a:latin typeface="Calibri" panose="020F0502020204030204" pitchFamily="34" charset="0"/>
              </a:rPr>
              <a:t>Associated handouts/resources: none</a:t>
            </a:r>
          </a:p>
          <a:p>
            <a:pPr>
              <a:spcBef>
                <a:spcPts val="300"/>
              </a:spcBef>
            </a:pPr>
            <a:r>
              <a:rPr lang="en-GB" altLang="en-US" b="1" u="sng" dirty="0">
                <a:latin typeface="Calibri" panose="020F0502020204030204" pitchFamily="34" charset="0"/>
              </a:rPr>
              <a:t>Facilitator Notes: </a:t>
            </a:r>
          </a:p>
          <a:p>
            <a:endParaRPr lang="en-GB" altLang="en-US" dirty="0">
              <a:latin typeface="Arial" panose="020B0604020202020204" pitchFamily="34" charset="0"/>
            </a:endParaRPr>
          </a:p>
          <a:p>
            <a:r>
              <a:rPr lang="en-GB" altLang="en-US" dirty="0">
                <a:latin typeface="Arial" panose="020B0604020202020204" pitchFamily="34" charset="0"/>
              </a:rPr>
              <a:t>The supervisors oversee teams of stewards in the different areas across site; campsites, gates, music tents and stages - and any other key areas of the festival site.</a:t>
            </a:r>
          </a:p>
          <a:p>
            <a:endParaRPr lang="en-GB" altLang="en-US" dirty="0">
              <a:latin typeface="Arial" panose="020B0604020202020204" pitchFamily="34" charset="0"/>
            </a:endParaRPr>
          </a:p>
          <a:p>
            <a:r>
              <a:rPr lang="en-GB" altLang="en-US" dirty="0">
                <a:latin typeface="Arial" panose="020B0604020202020204" pitchFamily="34" charset="0"/>
              </a:rPr>
              <a:t>The role of a supervisor is varied - supervisors can be located in a static position with their stewarding team, or they can be responsible for a wider area with stewards at multiple locations. </a:t>
            </a:r>
          </a:p>
          <a:p>
            <a:endParaRPr lang="en-GB" altLang="en-US" dirty="0">
              <a:latin typeface="Arial" panose="020B0604020202020204" pitchFamily="34" charset="0"/>
            </a:endParaRPr>
          </a:p>
          <a:p>
            <a:r>
              <a:rPr lang="en-GB" altLang="en-US" dirty="0">
                <a:latin typeface="Arial" panose="020B0604020202020204" pitchFamily="34" charset="0"/>
              </a:rPr>
              <a:t>The different elements of a Supervisors role are:  </a:t>
            </a:r>
          </a:p>
          <a:p>
            <a:endParaRPr lang="en-GB" altLang="en-US" dirty="0">
              <a:latin typeface="Arial" panose="020B0604020202020204" pitchFamily="34" charset="0"/>
            </a:endParaRPr>
          </a:p>
          <a:p>
            <a:pPr marL="171450" indent="-171450">
              <a:buFont typeface="Arial" panose="020B0604020202020204" pitchFamily="34" charset="0"/>
              <a:buChar char="•"/>
            </a:pPr>
            <a:r>
              <a:rPr lang="en-GB" altLang="en-US" dirty="0">
                <a:latin typeface="Arial" panose="020B0604020202020204" pitchFamily="34" charset="0"/>
              </a:rPr>
              <a:t>They will be the first port of call for questions from their group of stewards.  </a:t>
            </a:r>
          </a:p>
          <a:p>
            <a:pPr marL="171450" indent="-171450">
              <a:buFont typeface="Arial" panose="020B0604020202020204" pitchFamily="34" charset="0"/>
              <a:buChar char="•"/>
            </a:pPr>
            <a:r>
              <a:rPr lang="en-GB" altLang="en-US" dirty="0">
                <a:latin typeface="Arial" panose="020B0604020202020204" pitchFamily="34" charset="0"/>
              </a:rPr>
              <a:t>They will manage the positioning of their stewards to ensure all locations are covered and all stewards are allocated breaks.  </a:t>
            </a:r>
          </a:p>
          <a:p>
            <a:pPr marL="171450" indent="-171450">
              <a:buFont typeface="Arial" panose="020B0604020202020204" pitchFamily="34" charset="0"/>
              <a:buChar char="•"/>
            </a:pPr>
            <a:r>
              <a:rPr lang="en-GB" altLang="en-US" dirty="0">
                <a:latin typeface="Arial" panose="020B0604020202020204" pitchFamily="34" charset="0"/>
              </a:rPr>
              <a:t>They will be in regular communication with Stewards Control (</a:t>
            </a:r>
            <a:r>
              <a:rPr lang="en-GB" altLang="en-US" dirty="0" err="1">
                <a:latin typeface="Arial" panose="020B0604020202020204" pitchFamily="34" charset="0"/>
              </a:rPr>
              <a:t>Oxbox</a:t>
            </a:r>
            <a:r>
              <a:rPr lang="en-GB" altLang="en-US" dirty="0">
                <a:latin typeface="Arial" panose="020B0604020202020204" pitchFamily="34" charset="0"/>
              </a:rPr>
              <a:t>) to report issues or receive instructions. </a:t>
            </a:r>
          </a:p>
          <a:p>
            <a:endParaRPr lang="en-GB" altLang="en-US" dirty="0">
              <a:latin typeface="Arial" panose="020B0604020202020204" pitchFamily="34" charset="0"/>
            </a:endParaRPr>
          </a:p>
          <a:p>
            <a:r>
              <a:rPr lang="en-GB" altLang="en-US" dirty="0">
                <a:latin typeface="Arial" panose="020B0604020202020204" pitchFamily="34" charset="0"/>
              </a:rPr>
              <a:t>If you’re interested in becoming a supervisor please contact the Stewarding Office (we have 2 supervisor training sessions taking place in April – get in touch with office) </a:t>
            </a:r>
          </a:p>
          <a:p>
            <a:endParaRPr lang="en-GB" dirty="0"/>
          </a:p>
        </p:txBody>
      </p:sp>
      <p:sp>
        <p:nvSpPr>
          <p:cNvPr id="4" name="Slide Number Placeholder 3"/>
          <p:cNvSpPr>
            <a:spLocks noGrp="1"/>
          </p:cNvSpPr>
          <p:nvPr>
            <p:ph type="sldNum" sz="quarter" idx="10"/>
          </p:nvPr>
        </p:nvSpPr>
        <p:spPr/>
        <p:txBody>
          <a:bodyPr/>
          <a:lstStyle/>
          <a:p>
            <a:fld id="{A4621436-5774-462C-91E1-DA676149C134}" type="slidenum">
              <a:rPr lang="en-GB" smtClean="0"/>
              <a:t>9</a:t>
            </a:fld>
            <a:endParaRPr lang="en-GB" dirty="0"/>
          </a:p>
        </p:txBody>
      </p:sp>
    </p:spTree>
    <p:extLst>
      <p:ext uri="{BB962C8B-B14F-4D97-AF65-F5344CB8AC3E}">
        <p14:creationId xmlns:p14="http://schemas.microsoft.com/office/powerpoint/2010/main" val="342030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 Id="rId6" Type="http://schemas.openxmlformats.org/officeDocument/2006/relationships/image" Target="../media/image2.png" /><Relationship Id="rId5" Type="http://schemas.openxmlformats.org/officeDocument/2006/relationships/image" Target="../media/image2.pdf"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 Id="rId6" Type="http://schemas.openxmlformats.org/officeDocument/2006/relationships/image" Target="../media/image2.png" /><Relationship Id="rId5" Type="http://schemas.openxmlformats.org/officeDocument/2006/relationships/image" Target="../media/image2.pdf"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 Id="rId6" Type="http://schemas.openxmlformats.org/officeDocument/2006/relationships/image" Target="../media/image2.png" /><Relationship Id="rId5" Type="http://schemas.openxmlformats.org/officeDocument/2006/relationships/image" Target="../media/image2.pdf"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122363"/>
            <a:ext cx="7772400" cy="2387600"/>
          </a:xfrm>
        </p:spPr>
        <p:txBody>
          <a:bodyPr anchor="b">
            <a:noAutofit/>
          </a:bodyPr>
          <a:lstStyle>
            <a:lvl1pPr algn="ctr">
              <a:defRPr sz="5800">
                <a:solidFill>
                  <a:srgbClr val="61A534"/>
                </a:solidFill>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E60C227-F642-429E-BBA4-C8587480093D}" type="datetimeFigureOut">
              <a:rPr lang="en-GB" smtClean="0"/>
              <a:t>07/05/2023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E6C79EE-7486-467B-94F4-820C560BF8FF}" type="slidenum">
              <a:rPr lang="en-GB" smtClean="0"/>
              <a:t>‹#›</a:t>
            </a:fld>
            <a:endParaRPr lang="en-GB" dirty="0"/>
          </a:p>
        </p:txBody>
      </p:sp>
    </p:spTree>
    <p:extLst>
      <p:ext uri="{BB962C8B-B14F-4D97-AF65-F5344CB8AC3E}">
        <p14:creationId xmlns:p14="http://schemas.microsoft.com/office/powerpoint/2010/main" val="376319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60C227-F642-429E-BBA4-C8587480093D}" type="datetimeFigureOut">
              <a:rPr lang="en-GB" smtClean="0"/>
              <a:t>07/05/2023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E6C79EE-7486-467B-94F4-820C560BF8FF}" type="slidenum">
              <a:rPr lang="en-GB" smtClean="0"/>
              <a:t>‹#›</a:t>
            </a:fld>
            <a:endParaRPr lang="en-GB" dirty="0"/>
          </a:p>
        </p:txBody>
      </p:sp>
    </p:spTree>
    <p:extLst>
      <p:ext uri="{BB962C8B-B14F-4D97-AF65-F5344CB8AC3E}">
        <p14:creationId xmlns:p14="http://schemas.microsoft.com/office/powerpoint/2010/main" val="3241656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60C227-F642-429E-BBA4-C8587480093D}" type="datetimeFigureOut">
              <a:rPr lang="en-GB" smtClean="0"/>
              <a:t>07/05/2023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E6C79EE-7486-467B-94F4-820C560BF8FF}" type="slidenum">
              <a:rPr lang="en-GB" smtClean="0"/>
              <a:t>‹#›</a:t>
            </a:fld>
            <a:endParaRPr lang="en-GB" dirty="0"/>
          </a:p>
        </p:txBody>
      </p:sp>
    </p:spTree>
    <p:extLst>
      <p:ext uri="{BB962C8B-B14F-4D97-AF65-F5344CB8AC3E}">
        <p14:creationId xmlns:p14="http://schemas.microsoft.com/office/powerpoint/2010/main" val="3896906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60C227-F642-429E-BBA4-C8587480093D}" type="datetimeFigureOut">
              <a:rPr lang="en-GB" smtClean="0"/>
              <a:t>07/05/2023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E6C79EE-7486-467B-94F4-820C560BF8FF}" type="slidenum">
              <a:rPr lang="en-GB" smtClean="0"/>
              <a:t>‹#›</a:t>
            </a:fld>
            <a:endParaRPr lang="en-GB" dirty="0"/>
          </a:p>
        </p:txBody>
      </p:sp>
    </p:spTree>
    <p:extLst>
      <p:ext uri="{BB962C8B-B14F-4D97-AF65-F5344CB8AC3E}">
        <p14:creationId xmlns:p14="http://schemas.microsoft.com/office/powerpoint/2010/main" val="3157065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60C227-F642-429E-BBA4-C8587480093D}" type="datetimeFigureOut">
              <a:rPr lang="en-GB" smtClean="0"/>
              <a:t>07/05/2023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E6C79EE-7486-467B-94F4-820C560BF8FF}" type="slidenum">
              <a:rPr lang="en-GB" smtClean="0"/>
              <a:t>‹#›</a:t>
            </a:fld>
            <a:endParaRPr lang="en-GB" dirty="0"/>
          </a:p>
        </p:txBody>
      </p:sp>
    </p:spTree>
    <p:extLst>
      <p:ext uri="{BB962C8B-B14F-4D97-AF65-F5344CB8AC3E}">
        <p14:creationId xmlns:p14="http://schemas.microsoft.com/office/powerpoint/2010/main" val="3200211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FDBB28D-A1CE-4995-9B3F-8C8F5FC15AF6}" type="datetimeFigureOut">
              <a:rPr lang="en-GB" smtClean="0"/>
              <a:t>07/05/2023</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C285FAC-2DA2-4A04-ABD9-F4C92028D1AB}" type="slidenum">
              <a:rPr lang="en-GB" smtClean="0"/>
              <a:t>‹#›</a:t>
            </a:fld>
            <a:endParaRPr lang="en-GB"/>
          </a:p>
        </p:txBody>
      </p:sp>
    </p:spTree>
    <p:extLst>
      <p:ext uri="{BB962C8B-B14F-4D97-AF65-F5344CB8AC3E}">
        <p14:creationId xmlns:p14="http://schemas.microsoft.com/office/powerpoint/2010/main" val="2507004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FDBB28D-A1CE-4995-9B3F-8C8F5FC15AF6}" type="datetimeFigureOut">
              <a:rPr lang="en-GB" smtClean="0"/>
              <a:t>07/05/2023</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C285FAC-2DA2-4A04-ABD9-F4C92028D1AB}" type="slidenum">
              <a:rPr lang="en-GB" smtClean="0"/>
              <a:t>‹#›</a:t>
            </a:fld>
            <a:endParaRPr lang="en-GB"/>
          </a:p>
        </p:txBody>
      </p:sp>
    </p:spTree>
    <p:extLst>
      <p:ext uri="{BB962C8B-B14F-4D97-AF65-F5344CB8AC3E}">
        <p14:creationId xmlns:p14="http://schemas.microsoft.com/office/powerpoint/2010/main" val="2759085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FDBB28D-A1CE-4995-9B3F-8C8F5FC15AF6}" type="datetimeFigureOut">
              <a:rPr lang="en-GB" smtClean="0"/>
              <a:t>07/05/2023</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C285FAC-2DA2-4A04-ABD9-F4C92028D1AB}" type="slidenum">
              <a:rPr lang="en-GB" smtClean="0"/>
              <a:t>‹#›</a:t>
            </a:fld>
            <a:endParaRPr lang="en-GB"/>
          </a:p>
        </p:txBody>
      </p:sp>
    </p:spTree>
    <p:extLst>
      <p:ext uri="{BB962C8B-B14F-4D97-AF65-F5344CB8AC3E}">
        <p14:creationId xmlns:p14="http://schemas.microsoft.com/office/powerpoint/2010/main" val="3795880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FDBB28D-A1CE-4995-9B3F-8C8F5FC15AF6}" type="datetimeFigureOut">
              <a:rPr lang="en-GB" smtClean="0"/>
              <a:t>07/05/2023</a:t>
            </a:fld>
            <a:endParaRPr lang="en-GB"/>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C285FAC-2DA2-4A04-ABD9-F4C92028D1AB}" type="slidenum">
              <a:rPr lang="en-GB" smtClean="0"/>
              <a:t>‹#›</a:t>
            </a:fld>
            <a:endParaRPr lang="en-GB"/>
          </a:p>
        </p:txBody>
      </p:sp>
    </p:spTree>
    <p:extLst>
      <p:ext uri="{BB962C8B-B14F-4D97-AF65-F5344CB8AC3E}">
        <p14:creationId xmlns:p14="http://schemas.microsoft.com/office/powerpoint/2010/main" val="2116479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7FDBB28D-A1CE-4995-9B3F-8C8F5FC15AF6}" type="datetimeFigureOut">
              <a:rPr lang="en-GB" smtClean="0"/>
              <a:t>07/05/2023</a:t>
            </a:fld>
            <a:endParaRPr lang="en-GB"/>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DC285FAC-2DA2-4A04-ABD9-F4C92028D1AB}" type="slidenum">
              <a:rPr lang="en-GB" smtClean="0"/>
              <a:t>‹#›</a:t>
            </a:fld>
            <a:endParaRPr lang="en-GB"/>
          </a:p>
        </p:txBody>
      </p:sp>
    </p:spTree>
    <p:extLst>
      <p:ext uri="{BB962C8B-B14F-4D97-AF65-F5344CB8AC3E}">
        <p14:creationId xmlns:p14="http://schemas.microsoft.com/office/powerpoint/2010/main" val="37275768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FFFAC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7FDBB28D-A1CE-4995-9B3F-8C8F5FC15AF6}" type="datetimeFigureOut">
              <a:rPr lang="en-GB" smtClean="0"/>
              <a:t>07/05/2023</a:t>
            </a:fld>
            <a:endParaRPr lang="en-GB"/>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DC285FAC-2DA2-4A04-ABD9-F4C92028D1AB}" type="slidenum">
              <a:rPr lang="en-GB" smtClean="0"/>
              <a:t>‹#›</a:t>
            </a:fld>
            <a:endParaRPr lang="en-GB"/>
          </a:p>
        </p:txBody>
      </p:sp>
    </p:spTree>
    <p:extLst>
      <p:ext uri="{BB962C8B-B14F-4D97-AF65-F5344CB8AC3E}">
        <p14:creationId xmlns:p14="http://schemas.microsoft.com/office/powerpoint/2010/main" val="3291175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83857" b="1978"/>
          <a:stretch/>
        </p:blipFill>
        <p:spPr>
          <a:xfrm>
            <a:off x="0" y="5891006"/>
            <a:ext cx="9144000" cy="977902"/>
          </a:xfrm>
          <a:prstGeom prst="rect">
            <a:avLst/>
          </a:prstGeom>
        </p:spPr>
      </p:pic>
      <p:sp>
        <p:nvSpPr>
          <p:cNvPr id="2" name="Title 1"/>
          <p:cNvSpPr>
            <a:spLocks noGrp="1"/>
          </p:cNvSpPr>
          <p:nvPr>
            <p:ph type="title" hasCustomPrompt="1"/>
          </p:nvPr>
        </p:nvSpPr>
        <p:spPr/>
        <p:txBody>
          <a:bodyPr/>
          <a:lstStyle>
            <a:lvl1pPr>
              <a:defRPr b="1" cap="all" baseline="0">
                <a:solidFill>
                  <a:srgbClr val="61A534"/>
                </a:solidFill>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28650" y="1648831"/>
            <a:ext cx="7886700" cy="4351338"/>
          </a:xfrm>
        </p:spPr>
        <p:txBody>
          <a:bodyPr/>
          <a:lstStyle>
            <a:lvl1pPr>
              <a:defRPr sz="23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E60C227-F642-429E-BBA4-C8587480093D}" type="datetimeFigureOut">
              <a:rPr lang="en-GB" smtClean="0"/>
              <a:t>07/05/2023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E6C79EE-7486-467B-94F4-820C560BF8FF}" type="slidenum">
              <a:rPr lang="en-GB" smtClean="0"/>
              <a:t>‹#›</a:t>
            </a:fld>
            <a:endParaRPr lang="en-GB" dirty="0"/>
          </a:p>
        </p:txBody>
      </p:sp>
      <p:sp>
        <p:nvSpPr>
          <p:cNvPr id="8" name="TextBox 31"/>
          <p:cNvSpPr txBox="1">
            <a:spLocks noChangeArrowheads="1"/>
          </p:cNvSpPr>
          <p:nvPr userDrawn="1"/>
        </p:nvSpPr>
        <p:spPr bwMode="auto">
          <a:xfrm>
            <a:off x="190500" y="5875386"/>
            <a:ext cx="6096000" cy="738664"/>
          </a:xfrm>
          <a:prstGeom prst="rect">
            <a:avLst/>
          </a:prstGeom>
          <a:noFill/>
          <a:ln w="9525">
            <a:noFill/>
            <a:miter lim="800000"/>
            <a:headEnd/>
            <a:tailEnd/>
          </a:ln>
        </p:spPr>
        <p:txBody>
          <a:bodyPr>
            <a:spAutoFit/>
          </a:bodyPr>
          <a:lstStyle/>
          <a:p>
            <a:endParaRPr lang="en-US" dirty="0">
              <a:solidFill>
                <a:schemeClr val="bg1"/>
              </a:solidFill>
              <a:latin typeface="Oxfam Global Headline" pitchFamily="34" charset="0"/>
            </a:endParaRPr>
          </a:p>
          <a:p>
            <a:r>
              <a:rPr lang="en-US" sz="2400" b="1" dirty="0">
                <a:solidFill>
                  <a:schemeClr val="bg1"/>
                </a:solidFill>
                <a:latin typeface="Arial" panose="020B0604020202020204" pitchFamily="34" charset="0"/>
              </a:rPr>
              <a:t>STEWARD</a:t>
            </a:r>
            <a:r>
              <a:rPr lang="en-US" sz="2400" b="1" baseline="0" dirty="0">
                <a:solidFill>
                  <a:schemeClr val="bg1"/>
                </a:solidFill>
                <a:latin typeface="Arial" panose="020B0604020202020204" pitchFamily="34" charset="0"/>
              </a:rPr>
              <a:t> TRAINING 2023</a:t>
            </a:r>
          </a:p>
        </p:txBody>
      </p:sp>
    </p:spTree>
    <p:extLst>
      <p:ext uri="{BB962C8B-B14F-4D97-AF65-F5344CB8AC3E}">
        <p14:creationId xmlns:p14="http://schemas.microsoft.com/office/powerpoint/2010/main" val="2649085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FDBB28D-A1CE-4995-9B3F-8C8F5FC15AF6}" type="datetimeFigureOut">
              <a:rPr lang="en-GB" smtClean="0"/>
              <a:t>07/05/2023</a:t>
            </a:fld>
            <a:endParaRPr lang="en-GB"/>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DC285FAC-2DA2-4A04-ABD9-F4C92028D1AB}" type="slidenum">
              <a:rPr lang="en-GB" smtClean="0"/>
              <a:t>‹#›</a:t>
            </a:fld>
            <a:endParaRPr lang="en-GB"/>
          </a:p>
        </p:txBody>
      </p:sp>
    </p:spTree>
    <p:extLst>
      <p:ext uri="{BB962C8B-B14F-4D97-AF65-F5344CB8AC3E}">
        <p14:creationId xmlns:p14="http://schemas.microsoft.com/office/powerpoint/2010/main" val="389231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FDBB28D-A1CE-4995-9B3F-8C8F5FC15AF6}" type="datetimeFigureOut">
              <a:rPr lang="en-GB" smtClean="0"/>
              <a:t>07/05/2023</a:t>
            </a:fld>
            <a:endParaRPr lang="en-GB"/>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C285FAC-2DA2-4A04-ABD9-F4C92028D1AB}" type="slidenum">
              <a:rPr lang="en-GB" smtClean="0"/>
              <a:t>‹#›</a:t>
            </a:fld>
            <a:endParaRPr lang="en-GB"/>
          </a:p>
        </p:txBody>
      </p:sp>
    </p:spTree>
    <p:extLst>
      <p:ext uri="{BB962C8B-B14F-4D97-AF65-F5344CB8AC3E}">
        <p14:creationId xmlns:p14="http://schemas.microsoft.com/office/powerpoint/2010/main" val="1451685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FDBB28D-A1CE-4995-9B3F-8C8F5FC15AF6}" type="datetimeFigureOut">
              <a:rPr lang="en-GB" smtClean="0"/>
              <a:t>07/05/2023</a:t>
            </a:fld>
            <a:endParaRPr lang="en-GB"/>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C285FAC-2DA2-4A04-ABD9-F4C92028D1AB}" type="slidenum">
              <a:rPr lang="en-GB" smtClean="0"/>
              <a:t>‹#›</a:t>
            </a:fld>
            <a:endParaRPr lang="en-GB"/>
          </a:p>
        </p:txBody>
      </p:sp>
    </p:spTree>
    <p:extLst>
      <p:ext uri="{BB962C8B-B14F-4D97-AF65-F5344CB8AC3E}">
        <p14:creationId xmlns:p14="http://schemas.microsoft.com/office/powerpoint/2010/main" val="34194283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FDBB28D-A1CE-4995-9B3F-8C8F5FC15AF6}" type="datetimeFigureOut">
              <a:rPr lang="en-GB" smtClean="0"/>
              <a:t>07/05/2023</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C285FAC-2DA2-4A04-ABD9-F4C92028D1AB}" type="slidenum">
              <a:rPr lang="en-GB" smtClean="0"/>
              <a:t>‹#›</a:t>
            </a:fld>
            <a:endParaRPr lang="en-GB"/>
          </a:p>
        </p:txBody>
      </p:sp>
    </p:spTree>
    <p:extLst>
      <p:ext uri="{BB962C8B-B14F-4D97-AF65-F5344CB8AC3E}">
        <p14:creationId xmlns:p14="http://schemas.microsoft.com/office/powerpoint/2010/main" val="601758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FDBB28D-A1CE-4995-9B3F-8C8F5FC15AF6}" type="datetimeFigureOut">
              <a:rPr lang="en-GB" smtClean="0"/>
              <a:t>07/05/2023</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C285FAC-2DA2-4A04-ABD9-F4C92028D1AB}" type="slidenum">
              <a:rPr lang="en-GB" smtClean="0"/>
              <a:t>‹#›</a:t>
            </a:fld>
            <a:endParaRPr lang="en-GB"/>
          </a:p>
        </p:txBody>
      </p:sp>
    </p:spTree>
    <p:extLst>
      <p:ext uri="{BB962C8B-B14F-4D97-AF65-F5344CB8AC3E}">
        <p14:creationId xmlns:p14="http://schemas.microsoft.com/office/powerpoint/2010/main" val="2139372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709739"/>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E60C227-F642-429E-BBA4-C8587480093D}" type="datetimeFigureOut">
              <a:rPr lang="en-GB" smtClean="0"/>
              <a:t>07/05/2023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E6C79EE-7486-467B-94F4-820C560BF8FF}" type="slidenum">
              <a:rPr lang="en-GB" smtClean="0"/>
              <a:t>‹#›</a:t>
            </a:fld>
            <a:endParaRPr lang="en-GB" dirty="0"/>
          </a:p>
        </p:txBody>
      </p:sp>
    </p:spTree>
    <p:extLst>
      <p:ext uri="{BB962C8B-B14F-4D97-AF65-F5344CB8AC3E}">
        <p14:creationId xmlns:p14="http://schemas.microsoft.com/office/powerpoint/2010/main" val="3685789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60C227-F642-429E-BBA4-C8587480093D}" type="datetimeFigureOut">
              <a:rPr lang="en-GB" smtClean="0"/>
              <a:t>07/05/2023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E6C79EE-7486-467B-94F4-820C560BF8FF}" type="slidenum">
              <a:rPr lang="en-GB" smtClean="0"/>
              <a:t>‹#›</a:t>
            </a:fld>
            <a:endParaRPr lang="en-GB" dirty="0"/>
          </a:p>
        </p:txBody>
      </p:sp>
    </p:spTree>
    <p:extLst>
      <p:ext uri="{BB962C8B-B14F-4D97-AF65-F5344CB8AC3E}">
        <p14:creationId xmlns:p14="http://schemas.microsoft.com/office/powerpoint/2010/main" val="1730822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365126"/>
            <a:ext cx="7886700" cy="1325563"/>
          </a:xfrm>
        </p:spPr>
        <p:txBody>
          <a:bodyPr/>
          <a:lstStyle>
            <a:lvl1pPr>
              <a:defRPr>
                <a:solidFill>
                  <a:srgbClr val="61A534"/>
                </a:solidFi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60C227-F642-429E-BBA4-C8587480093D}" type="datetimeFigureOut">
              <a:rPr lang="en-GB" smtClean="0"/>
              <a:t>07/05/2023</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4E6C79EE-7486-467B-94F4-820C560BF8FF}" type="slidenum">
              <a:rPr lang="en-GB" smtClean="0"/>
              <a:t>‹#›</a:t>
            </a:fld>
            <a:endParaRPr lang="en-GB" dirty="0"/>
          </a:p>
        </p:txBody>
      </p:sp>
    </p:spTree>
    <p:extLst>
      <p:ext uri="{BB962C8B-B14F-4D97-AF65-F5344CB8AC3E}">
        <p14:creationId xmlns:p14="http://schemas.microsoft.com/office/powerpoint/2010/main" val="3717529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8E60C227-F642-429E-BBA4-C8587480093D}" type="datetimeFigureOut">
              <a:rPr lang="en-GB" smtClean="0"/>
              <a:t>07/05/2023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E6C79EE-7486-467B-94F4-820C560BF8FF}" type="slidenum">
              <a:rPr lang="en-GB" smtClean="0"/>
              <a:t>‹#›</a:t>
            </a:fld>
            <a:endParaRPr lang="en-GB" dirty="0"/>
          </a:p>
        </p:txBody>
      </p:sp>
    </p:spTree>
    <p:extLst>
      <p:ext uri="{BB962C8B-B14F-4D97-AF65-F5344CB8AC3E}">
        <p14:creationId xmlns:p14="http://schemas.microsoft.com/office/powerpoint/2010/main" val="1030886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C884A"/>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60C227-F642-429E-BBA4-C8587480093D}" type="datetimeFigureOut">
              <a:rPr lang="en-GB" smtClean="0"/>
              <a:t>07/05/2023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4E6C79EE-7486-467B-94F4-820C560BF8FF}" type="slidenum">
              <a:rPr lang="en-GB" smtClean="0"/>
              <a:t>‹#›</a:t>
            </a:fld>
            <a:endParaRPr lang="en-GB" dirty="0"/>
          </a:p>
        </p:txBody>
      </p:sp>
      <p:sp>
        <p:nvSpPr>
          <p:cNvPr id="5" name="Title 4"/>
          <p:cNvSpPr>
            <a:spLocks noGrp="1"/>
          </p:cNvSpPr>
          <p:nvPr>
            <p:ph type="title" hasCustomPrompt="1"/>
          </p:nvPr>
        </p:nvSpPr>
        <p:spPr>
          <a:xfrm>
            <a:off x="628650" y="2220820"/>
            <a:ext cx="7886700" cy="1325563"/>
          </a:xfrm>
        </p:spPr>
        <p:txBody>
          <a:bodyPr>
            <a:noAutofit/>
          </a:bodyPr>
          <a:lstStyle>
            <a:lvl1pPr>
              <a:defRPr sz="7500">
                <a:solidFill>
                  <a:srgbClr val="BECE45"/>
                </a:solidFill>
                <a:latin typeface="Arial" panose="020B0604020202020204" pitchFamily="34" charset="0"/>
              </a:defRPr>
            </a:lvl1pPr>
          </a:lstStyle>
          <a:p>
            <a:r>
              <a:rPr lang="en-US" dirty="0"/>
              <a:t>CLICK TO EDIT MASTER TITLE STYLE</a:t>
            </a:r>
            <a:endParaRPr lang="en-GB" dirty="0"/>
          </a:p>
        </p:txBody>
      </p:sp>
      <p:pic>
        <p:nvPicPr>
          <p:cNvPr id="6" name="Picture 5"/>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7404100" y="5530851"/>
            <a:ext cx="1739900" cy="825500"/>
          </a:xfrm>
          <a:prstGeom prst="rect">
            <a:avLst/>
          </a:prstGeom>
        </p:spPr>
      </p:pic>
    </p:spTree>
    <p:extLst>
      <p:ext uri="{BB962C8B-B14F-4D97-AF65-F5344CB8AC3E}">
        <p14:creationId xmlns:p14="http://schemas.microsoft.com/office/powerpoint/2010/main" val="1433452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BECE45"/>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60C227-F642-429E-BBA4-C8587480093D}" type="datetimeFigureOut">
              <a:rPr lang="en-GB" smtClean="0"/>
              <a:t>07/05/2023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4E6C79EE-7486-467B-94F4-820C560BF8FF}" type="slidenum">
              <a:rPr lang="en-GB" smtClean="0"/>
              <a:t>‹#›</a:t>
            </a:fld>
            <a:endParaRPr lang="en-GB" dirty="0"/>
          </a:p>
        </p:txBody>
      </p:sp>
      <p:sp>
        <p:nvSpPr>
          <p:cNvPr id="5" name="Title 4"/>
          <p:cNvSpPr>
            <a:spLocks noGrp="1"/>
          </p:cNvSpPr>
          <p:nvPr>
            <p:ph type="title" hasCustomPrompt="1"/>
          </p:nvPr>
        </p:nvSpPr>
        <p:spPr>
          <a:xfrm>
            <a:off x="628650" y="2220820"/>
            <a:ext cx="7886700" cy="1325563"/>
          </a:xfrm>
        </p:spPr>
        <p:txBody>
          <a:bodyPr>
            <a:noAutofit/>
          </a:bodyPr>
          <a:lstStyle>
            <a:lvl1pPr>
              <a:defRPr sz="7500" b="1">
                <a:solidFill>
                  <a:srgbClr val="0C884A"/>
                </a:solidFill>
                <a:latin typeface="Arial" panose="020B0604020202020204" pitchFamily="34" charset="0"/>
              </a:defRPr>
            </a:lvl1pPr>
          </a:lstStyle>
          <a:p>
            <a:r>
              <a:rPr lang="en-US" dirty="0"/>
              <a:t>CLICK TO EDIT MASTER TITLE STYLE</a:t>
            </a:r>
            <a:endParaRPr lang="en-GB" dirty="0"/>
          </a:p>
        </p:txBody>
      </p:sp>
      <p:pic>
        <p:nvPicPr>
          <p:cNvPr id="7" name="Picture 6"/>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7404100" y="5530851"/>
            <a:ext cx="1739900" cy="825500"/>
          </a:xfrm>
          <a:prstGeom prst="rect">
            <a:avLst/>
          </a:prstGeom>
        </p:spPr>
      </p:pic>
    </p:spTree>
    <p:extLst>
      <p:ext uri="{BB962C8B-B14F-4D97-AF65-F5344CB8AC3E}">
        <p14:creationId xmlns:p14="http://schemas.microsoft.com/office/powerpoint/2010/main" val="4245580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60C227-F642-429E-BBA4-C8587480093D}" type="datetimeFigureOut">
              <a:rPr lang="en-GB" smtClean="0"/>
              <a:t>07/05/2023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4E6C79EE-7486-467B-94F4-820C560BF8FF}" type="slidenum">
              <a:rPr lang="en-GB" smtClean="0"/>
              <a:t>‹#›</a:t>
            </a:fld>
            <a:endParaRPr lang="en-GB" dirty="0"/>
          </a:p>
        </p:txBody>
      </p:sp>
      <p:pic>
        <p:nvPicPr>
          <p:cNvPr id="6" name="Picture 5"/>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7404100" y="5530851"/>
            <a:ext cx="1739900" cy="825500"/>
          </a:xfrm>
          <a:prstGeom prst="rect">
            <a:avLst/>
          </a:prstGeom>
        </p:spPr>
      </p:pic>
    </p:spTree>
    <p:extLst>
      <p:ext uri="{BB962C8B-B14F-4D97-AF65-F5344CB8AC3E}">
        <p14:creationId xmlns:p14="http://schemas.microsoft.com/office/powerpoint/2010/main" val="1536442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theme" Target="../theme/theme1.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 /><Relationship Id="rId3" Type="http://schemas.openxmlformats.org/officeDocument/2006/relationships/slideLayout" Target="../slideLayouts/slideLayout16.xml" /><Relationship Id="rId7" Type="http://schemas.openxmlformats.org/officeDocument/2006/relationships/slideLayout" Target="../slideLayouts/slideLayout20.xml" /><Relationship Id="rId12" Type="http://schemas.openxmlformats.org/officeDocument/2006/relationships/theme" Target="../theme/theme2.xml" /><Relationship Id="rId2" Type="http://schemas.openxmlformats.org/officeDocument/2006/relationships/slideLayout" Target="../slideLayouts/slideLayout15.xml" /><Relationship Id="rId1" Type="http://schemas.openxmlformats.org/officeDocument/2006/relationships/slideLayout" Target="../slideLayouts/slideLayout14.xml" /><Relationship Id="rId6" Type="http://schemas.openxmlformats.org/officeDocument/2006/relationships/slideLayout" Target="../slideLayouts/slideLayout19.xml" /><Relationship Id="rId11" Type="http://schemas.openxmlformats.org/officeDocument/2006/relationships/slideLayout" Target="../slideLayouts/slideLayout24.xml" /><Relationship Id="rId5" Type="http://schemas.openxmlformats.org/officeDocument/2006/relationships/slideLayout" Target="../slideLayouts/slideLayout18.xml" /><Relationship Id="rId10" Type="http://schemas.openxmlformats.org/officeDocument/2006/relationships/slideLayout" Target="../slideLayouts/slideLayout23.xml" /><Relationship Id="rId4" Type="http://schemas.openxmlformats.org/officeDocument/2006/relationships/slideLayout" Target="../slideLayouts/slideLayout17.xml" /><Relationship Id="rId9" Type="http://schemas.openxmlformats.org/officeDocument/2006/relationships/slideLayout" Target="../slideLayouts/slideLayout22.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60C227-F642-429E-BBA4-C8587480093D}" type="datetimeFigureOut">
              <a:rPr lang="en-GB" smtClean="0"/>
              <a:t>07/05/2023</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6C79EE-7486-467B-94F4-820C560BF8FF}" type="slidenum">
              <a:rPr lang="en-GB" smtClean="0"/>
              <a:t>‹#›</a:t>
            </a:fld>
            <a:endParaRPr lang="en-GB" dirty="0"/>
          </a:p>
        </p:txBody>
      </p:sp>
    </p:spTree>
    <p:extLst>
      <p:ext uri="{BB962C8B-B14F-4D97-AF65-F5344CB8AC3E}">
        <p14:creationId xmlns:p14="http://schemas.microsoft.com/office/powerpoint/2010/main" val="29073307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2" r:id="rId8"/>
    <p:sldLayoutId id="2147483673" r:id="rId9"/>
    <p:sldLayoutId id="2147483668" r:id="rId10"/>
    <p:sldLayoutId id="2147483669" r:id="rId11"/>
    <p:sldLayoutId id="2147483670" r:id="rId12"/>
    <p:sldLayoutId id="2147483671" r:id="rId13"/>
  </p:sldLayoutIdLst>
  <p:txStyles>
    <p:titleStyle>
      <a:lvl1pPr algn="l" defTabSz="914400" rtl="0" eaLnBrk="1" latinLnBrk="0" hangingPunct="1">
        <a:lnSpc>
          <a:spcPct val="90000"/>
        </a:lnSpc>
        <a:spcBef>
          <a:spcPct val="0"/>
        </a:spcBef>
        <a:buNone/>
        <a:defRPr sz="4100" kern="1200">
          <a:solidFill>
            <a:srgbClr val="61A534"/>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AC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7118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479557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1.xml" /><Relationship Id="rId1" Type="http://schemas.openxmlformats.org/officeDocument/2006/relationships/slideLayout" Target="../slideLayouts/slideLayout2.xml" /></Relationships>
</file>

<file path=ppt/slides/_rels/slide10.xml.rels><?xml version="1.0" encoding="UTF-8" standalone="yes"?>
<Relationships xmlns="http://schemas.openxmlformats.org/package/2006/relationships"><Relationship Id="rId3" Type="http://schemas.openxmlformats.org/officeDocument/2006/relationships/image" Target="../media/image10.jpg" /><Relationship Id="rId2" Type="http://schemas.openxmlformats.org/officeDocument/2006/relationships/notesSlide" Target="../notesSlides/notesSlide10.xml"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notesSlide" Target="../notesSlides/notesSlide11.xml"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 /><Relationship Id="rId1" Type="http://schemas.openxmlformats.org/officeDocument/2006/relationships/slideLayout" Target="../slideLayouts/slideLayout8.xml" /></Relationships>
</file>

<file path=ppt/slides/_rels/slide13.xml.rels><?xml version="1.0" encoding="UTF-8" standalone="yes"?>
<Relationships xmlns="http://schemas.openxmlformats.org/package/2006/relationships"><Relationship Id="rId3" Type="http://schemas.openxmlformats.org/officeDocument/2006/relationships/image" Target="../media/image12.jpg" /><Relationship Id="rId2" Type="http://schemas.openxmlformats.org/officeDocument/2006/relationships/notesSlide" Target="../notesSlides/notesSlide13.xml"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3" Type="http://schemas.openxmlformats.org/officeDocument/2006/relationships/image" Target="../media/image13.jpeg" /><Relationship Id="rId2" Type="http://schemas.openxmlformats.org/officeDocument/2006/relationships/notesSlide" Target="../notesSlides/notesSlide14.xml"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3" Type="http://schemas.openxmlformats.org/officeDocument/2006/relationships/image" Target="../media/image14.jpeg" /><Relationship Id="rId2" Type="http://schemas.openxmlformats.org/officeDocument/2006/relationships/notesSlide" Target="../notesSlides/notesSlide15.xml"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3" Type="http://schemas.openxmlformats.org/officeDocument/2006/relationships/image" Target="../media/image15.jpeg" /><Relationship Id="rId2" Type="http://schemas.openxmlformats.org/officeDocument/2006/relationships/notesSlide" Target="../notesSlides/notesSlide16.xml"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3" Type="http://schemas.openxmlformats.org/officeDocument/2006/relationships/image" Target="../media/image16.jpeg" /><Relationship Id="rId2" Type="http://schemas.openxmlformats.org/officeDocument/2006/relationships/notesSlide" Target="../notesSlides/notesSlide17.xml" /><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3" Type="http://schemas.openxmlformats.org/officeDocument/2006/relationships/image" Target="../media/image17.jpeg" /><Relationship Id="rId2" Type="http://schemas.openxmlformats.org/officeDocument/2006/relationships/notesSlide" Target="../notesSlides/notesSlide18.xml"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3" Type="http://schemas.openxmlformats.org/officeDocument/2006/relationships/image" Target="../media/image18.jpeg" /><Relationship Id="rId2" Type="http://schemas.openxmlformats.org/officeDocument/2006/relationships/notesSlide" Target="../notesSlides/notesSlide19.xml"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 /><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3" Type="http://schemas.openxmlformats.org/officeDocument/2006/relationships/image" Target="../media/image19.jpeg" /><Relationship Id="rId2" Type="http://schemas.openxmlformats.org/officeDocument/2006/relationships/notesSlide" Target="../notesSlides/notesSlide20.xml" /><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8" Type="http://schemas.openxmlformats.org/officeDocument/2006/relationships/slide" Target="slide81.xml" /><Relationship Id="rId13" Type="http://schemas.openxmlformats.org/officeDocument/2006/relationships/slide" Target="slide86.xml" /><Relationship Id="rId3" Type="http://schemas.openxmlformats.org/officeDocument/2006/relationships/slide" Target="slide76.xml" /><Relationship Id="rId7" Type="http://schemas.openxmlformats.org/officeDocument/2006/relationships/slide" Target="slide80.xml" /><Relationship Id="rId12" Type="http://schemas.openxmlformats.org/officeDocument/2006/relationships/slide" Target="slide85.xml" /><Relationship Id="rId2" Type="http://schemas.openxmlformats.org/officeDocument/2006/relationships/notesSlide" Target="../notesSlides/notesSlide21.xml" /><Relationship Id="rId1" Type="http://schemas.openxmlformats.org/officeDocument/2006/relationships/slideLayout" Target="../slideLayouts/slideLayout19.xml" /><Relationship Id="rId6" Type="http://schemas.openxmlformats.org/officeDocument/2006/relationships/slide" Target="slide79.xml" /><Relationship Id="rId11" Type="http://schemas.openxmlformats.org/officeDocument/2006/relationships/slide" Target="slide84.xml" /><Relationship Id="rId5" Type="http://schemas.openxmlformats.org/officeDocument/2006/relationships/slide" Target="slide78.xml" /><Relationship Id="rId10" Type="http://schemas.openxmlformats.org/officeDocument/2006/relationships/slide" Target="slide83.xml" /><Relationship Id="rId4" Type="http://schemas.openxmlformats.org/officeDocument/2006/relationships/slide" Target="slide77.xml" /><Relationship Id="rId9" Type="http://schemas.openxmlformats.org/officeDocument/2006/relationships/slide" Target="slide82.xml" /><Relationship Id="rId14" Type="http://schemas.openxmlformats.org/officeDocument/2006/relationships/slide" Target="slide87.xml" /></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 /><Relationship Id="rId1" Type="http://schemas.openxmlformats.org/officeDocument/2006/relationships/slideLayout" Target="../slideLayouts/slideLayout8.xml" /></Relationships>
</file>

<file path=ppt/slides/_rels/slide23.xml.rels><?xml version="1.0" encoding="UTF-8" standalone="yes"?>
<Relationships xmlns="http://schemas.openxmlformats.org/package/2006/relationships"><Relationship Id="rId3" Type="http://schemas.openxmlformats.org/officeDocument/2006/relationships/image" Target="../media/image20.jpeg" /><Relationship Id="rId2" Type="http://schemas.openxmlformats.org/officeDocument/2006/relationships/notesSlide" Target="../notesSlides/notesSlide23.xml"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notesSlide" Target="../notesSlides/notesSlide24.xml"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 /><Relationship Id="rId1" Type="http://schemas.openxmlformats.org/officeDocument/2006/relationships/slideLayout" Target="../slideLayouts/slideLayout8.xml" /></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3" Type="http://schemas.openxmlformats.org/officeDocument/2006/relationships/image" Target="../media/image22.png" /><Relationship Id="rId2" Type="http://schemas.openxmlformats.org/officeDocument/2006/relationships/notesSlide" Target="../notesSlides/notesSlide28.xml" /><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3" Type="http://schemas.openxmlformats.org/officeDocument/2006/relationships/image" Target="../media/image23.jpeg" /><Relationship Id="rId2" Type="http://schemas.openxmlformats.org/officeDocument/2006/relationships/notesSlide" Target="../notesSlides/notesSlide29.xml"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3" Type="http://schemas.openxmlformats.org/officeDocument/2006/relationships/image" Target="../media/image24.jpeg" /><Relationship Id="rId2" Type="http://schemas.openxmlformats.org/officeDocument/2006/relationships/notesSlide" Target="../notesSlides/notesSlide30.xml" /><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3" Type="http://schemas.openxmlformats.org/officeDocument/2006/relationships/image" Target="../media/image25.jpeg" /><Relationship Id="rId2" Type="http://schemas.openxmlformats.org/officeDocument/2006/relationships/notesSlide" Target="../notesSlides/notesSlide31.xml" /><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3" Type="http://schemas.openxmlformats.org/officeDocument/2006/relationships/image" Target="../media/image26.jpeg" /><Relationship Id="rId2" Type="http://schemas.openxmlformats.org/officeDocument/2006/relationships/notesSlide" Target="../notesSlides/notesSlide32.xml"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3" Type="http://schemas.openxmlformats.org/officeDocument/2006/relationships/image" Target="../media/image27.jpeg" /><Relationship Id="rId2" Type="http://schemas.openxmlformats.org/officeDocument/2006/relationships/notesSlide" Target="../notesSlides/notesSlide33.xml" /><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3" Type="http://schemas.openxmlformats.org/officeDocument/2006/relationships/image" Target="../media/image28.jpeg" /><Relationship Id="rId2" Type="http://schemas.openxmlformats.org/officeDocument/2006/relationships/notesSlide" Target="../notesSlides/notesSlide34.xml" /><Relationship Id="rId1" Type="http://schemas.openxmlformats.org/officeDocument/2006/relationships/slideLayout" Target="../slideLayouts/slideLayout2.xml" /><Relationship Id="rId4" Type="http://schemas.openxmlformats.org/officeDocument/2006/relationships/image" Target="../media/image29.jpeg" /></Relationships>
</file>

<file path=ppt/slides/_rels/slide35.xml.rels><?xml version="1.0" encoding="UTF-8" standalone="yes"?>
<Relationships xmlns="http://schemas.openxmlformats.org/package/2006/relationships"><Relationship Id="rId3" Type="http://schemas.openxmlformats.org/officeDocument/2006/relationships/image" Target="../media/image30.jpeg" /><Relationship Id="rId2" Type="http://schemas.openxmlformats.org/officeDocument/2006/relationships/notesSlide" Target="../notesSlides/notesSlide35.xml" /><Relationship Id="rId1" Type="http://schemas.openxmlformats.org/officeDocument/2006/relationships/slideLayout" Target="../slideLayouts/slideLayout2.xml" /><Relationship Id="rId4" Type="http://schemas.openxmlformats.org/officeDocument/2006/relationships/image" Target="../media/image31.jpeg" /></Relationships>
</file>

<file path=ppt/slides/_rels/slide36.xml.rels><?xml version="1.0" encoding="UTF-8" standalone="yes"?>
<Relationships xmlns="http://schemas.openxmlformats.org/package/2006/relationships"><Relationship Id="rId3" Type="http://schemas.openxmlformats.org/officeDocument/2006/relationships/image" Target="../media/image32.jpeg" /><Relationship Id="rId2" Type="http://schemas.openxmlformats.org/officeDocument/2006/relationships/notesSlide" Target="../notesSlides/notesSlide36.xml" /><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3" Type="http://schemas.openxmlformats.org/officeDocument/2006/relationships/image" Target="../media/image33.jpeg" /><Relationship Id="rId2" Type="http://schemas.openxmlformats.org/officeDocument/2006/relationships/notesSlide" Target="../notesSlides/notesSlide37.xml" /><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3" Type="http://schemas.openxmlformats.org/officeDocument/2006/relationships/image" Target="../media/image34.jpeg" /><Relationship Id="rId2" Type="http://schemas.openxmlformats.org/officeDocument/2006/relationships/notesSlide" Target="../notesSlides/notesSlide38.xml" /><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 /><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 /><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 /><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 /><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 /><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3" Type="http://schemas.openxmlformats.org/officeDocument/2006/relationships/image" Target="../media/image35.jpeg" /><Relationship Id="rId2" Type="http://schemas.openxmlformats.org/officeDocument/2006/relationships/notesSlide" Target="../notesSlides/notesSlide44.xml" /><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3" Type="http://schemas.openxmlformats.org/officeDocument/2006/relationships/image" Target="../media/image36.jpg" /><Relationship Id="rId2" Type="http://schemas.openxmlformats.org/officeDocument/2006/relationships/notesSlide" Target="../notesSlides/notesSlide45.xml" /><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 /><Relationship Id="rId1" Type="http://schemas.openxmlformats.org/officeDocument/2006/relationships/slideLayout" Target="../slideLayouts/slideLayout7.xml" /></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 /><Relationship Id="rId1" Type="http://schemas.openxmlformats.org/officeDocument/2006/relationships/slideLayout" Target="../slideLayouts/slideLayout2.xml" /></Relationships>
</file>

<file path=ppt/slides/_rels/slide48.xml.rels><?xml version="1.0" encoding="UTF-8" standalone="yes"?>
<Relationships xmlns="http://schemas.openxmlformats.org/package/2006/relationships"><Relationship Id="rId3" Type="http://schemas.openxmlformats.org/officeDocument/2006/relationships/image" Target="../media/image37.jpeg" /><Relationship Id="rId2" Type="http://schemas.openxmlformats.org/officeDocument/2006/relationships/notesSlide" Target="../notesSlides/notesSlide48.xml" /><Relationship Id="rId1" Type="http://schemas.openxmlformats.org/officeDocument/2006/relationships/slideLayout" Target="../slideLayouts/slideLayout2.xml" /><Relationship Id="rId6" Type="http://schemas.openxmlformats.org/officeDocument/2006/relationships/image" Target="../media/image40.jpeg" /><Relationship Id="rId5" Type="http://schemas.openxmlformats.org/officeDocument/2006/relationships/image" Target="../media/image39.jpeg" /><Relationship Id="rId4" Type="http://schemas.openxmlformats.org/officeDocument/2006/relationships/image" Target="../media/image38.jpeg" /></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3" Type="http://schemas.openxmlformats.org/officeDocument/2006/relationships/image" Target="../media/image4.jpg" /><Relationship Id="rId2" Type="http://schemas.openxmlformats.org/officeDocument/2006/relationships/notesSlide" Target="../notesSlides/notesSlide5.xml" /><Relationship Id="rId1" Type="http://schemas.openxmlformats.org/officeDocument/2006/relationships/slideLayout" Target="../slideLayouts/slideLayout2.xml" /><Relationship Id="rId5" Type="http://schemas.openxmlformats.org/officeDocument/2006/relationships/image" Target="../media/image6.jpg" /><Relationship Id="rId4" Type="http://schemas.openxmlformats.org/officeDocument/2006/relationships/image" Target="../media/image5.jpg" /></Relationships>
</file>

<file path=ppt/slides/_rels/slide50.xml.rels><?xml version="1.0" encoding="UTF-8" standalone="yes"?>
<Relationships xmlns="http://schemas.openxmlformats.org/package/2006/relationships"><Relationship Id="rId8" Type="http://schemas.openxmlformats.org/officeDocument/2006/relationships/slide" Target="slide81.xml" /><Relationship Id="rId13" Type="http://schemas.openxmlformats.org/officeDocument/2006/relationships/slide" Target="slide86.xml" /><Relationship Id="rId3" Type="http://schemas.openxmlformats.org/officeDocument/2006/relationships/slide" Target="slide76.xml" /><Relationship Id="rId7" Type="http://schemas.openxmlformats.org/officeDocument/2006/relationships/slide" Target="slide80.xml" /><Relationship Id="rId12" Type="http://schemas.openxmlformats.org/officeDocument/2006/relationships/slide" Target="slide85.xml" /><Relationship Id="rId2" Type="http://schemas.openxmlformats.org/officeDocument/2006/relationships/notesSlide" Target="../notesSlides/notesSlide50.xml" /><Relationship Id="rId1" Type="http://schemas.openxmlformats.org/officeDocument/2006/relationships/slideLayout" Target="../slideLayouts/slideLayout19.xml" /><Relationship Id="rId6" Type="http://schemas.openxmlformats.org/officeDocument/2006/relationships/slide" Target="slide79.xml" /><Relationship Id="rId11" Type="http://schemas.openxmlformats.org/officeDocument/2006/relationships/slide" Target="slide84.xml" /><Relationship Id="rId5" Type="http://schemas.openxmlformats.org/officeDocument/2006/relationships/slide" Target="slide78.xml" /><Relationship Id="rId10" Type="http://schemas.openxmlformats.org/officeDocument/2006/relationships/slide" Target="slide83.xml" /><Relationship Id="rId4" Type="http://schemas.openxmlformats.org/officeDocument/2006/relationships/slide" Target="slide77.xml" /><Relationship Id="rId9" Type="http://schemas.openxmlformats.org/officeDocument/2006/relationships/slide" Target="slide82.xml" /><Relationship Id="rId14" Type="http://schemas.openxmlformats.org/officeDocument/2006/relationships/slide" Target="slide87.xml" /></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 /><Relationship Id="rId1" Type="http://schemas.openxmlformats.org/officeDocument/2006/relationships/slideLayout" Target="../slideLayouts/slideLayout8.xml" /></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 /><Relationship Id="rId1" Type="http://schemas.openxmlformats.org/officeDocument/2006/relationships/slideLayout" Target="../slideLayouts/slideLayout2.xml" /></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6.xml" /><Relationship Id="rId2" Type="http://schemas.microsoft.com/office/2007/relationships/media" Target="../media/media1.mp4" /><Relationship Id="rId1" Type="http://schemas.openxmlformats.org/officeDocument/2006/relationships/video" Target="NULL" TargetMode="External" /><Relationship Id="rId5" Type="http://schemas.openxmlformats.org/officeDocument/2006/relationships/image" Target="../media/image41.png" /><Relationship Id="rId4" Type="http://schemas.openxmlformats.org/officeDocument/2006/relationships/notesSlide" Target="../notesSlides/notesSlide53.xml" /></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 /><Relationship Id="rId1" Type="http://schemas.openxmlformats.org/officeDocument/2006/relationships/slideLayout" Target="../slideLayouts/slideLayout2.xml" /></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 /><Relationship Id="rId1" Type="http://schemas.openxmlformats.org/officeDocument/2006/relationships/slideLayout" Target="../slideLayouts/slideLayout8.xml" /></Relationships>
</file>

<file path=ppt/slides/_rels/slide56.xml.rels><?xml version="1.0" encoding="UTF-8" standalone="yes"?>
<Relationships xmlns="http://schemas.openxmlformats.org/package/2006/relationships"><Relationship Id="rId3" Type="http://schemas.openxmlformats.org/officeDocument/2006/relationships/image" Target="../media/image42.jpeg" /><Relationship Id="rId2" Type="http://schemas.openxmlformats.org/officeDocument/2006/relationships/notesSlide" Target="../notesSlides/notesSlide56.xml" /><Relationship Id="rId1" Type="http://schemas.openxmlformats.org/officeDocument/2006/relationships/slideLayout" Target="../slideLayouts/slideLayout2.xml" /></Relationships>
</file>

<file path=ppt/slides/_rels/slide57.xml.rels><?xml version="1.0" encoding="UTF-8" standalone="yes"?>
<Relationships xmlns="http://schemas.openxmlformats.org/package/2006/relationships"><Relationship Id="rId3" Type="http://schemas.openxmlformats.org/officeDocument/2006/relationships/image" Target="../media/image43.jpeg" /><Relationship Id="rId2" Type="http://schemas.openxmlformats.org/officeDocument/2006/relationships/notesSlide" Target="../notesSlides/notesSlide57.xml" /><Relationship Id="rId1" Type="http://schemas.openxmlformats.org/officeDocument/2006/relationships/slideLayout" Target="../slideLayouts/slideLayout2.xml" /></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 /><Relationship Id="rId1" Type="http://schemas.openxmlformats.org/officeDocument/2006/relationships/slideLayout" Target="../slideLayouts/slideLayout2.xml" /></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 /><Relationship Id="rId1" Type="http://schemas.openxmlformats.org/officeDocument/2006/relationships/slideLayout" Target="../slideLayouts/slideLayout7.xml" /></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 /><Relationship Id="rId1" Type="http://schemas.openxmlformats.org/officeDocument/2006/relationships/slideLayout" Target="../slideLayouts/slideLayout8.xml" /></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 /><Relationship Id="rId1" Type="http://schemas.openxmlformats.org/officeDocument/2006/relationships/slideLayout" Target="../slideLayouts/slideLayout2.xml" /></Relationships>
</file>

<file path=ppt/slides/_rels/slide62.xml.rels><?xml version="1.0" encoding="UTF-8" standalone="yes"?>
<Relationships xmlns="http://schemas.openxmlformats.org/package/2006/relationships"><Relationship Id="rId3" Type="http://schemas.openxmlformats.org/officeDocument/2006/relationships/image" Target="../media/image44.png" /><Relationship Id="rId2" Type="http://schemas.openxmlformats.org/officeDocument/2006/relationships/notesSlide" Target="../notesSlides/notesSlide62.xml" /><Relationship Id="rId1" Type="http://schemas.openxmlformats.org/officeDocument/2006/relationships/slideLayout" Target="../slideLayouts/slideLayout8.xml" /></Relationships>
</file>

<file path=ppt/slides/_rels/slide63.xml.rels><?xml version="1.0" encoding="UTF-8" standalone="yes"?>
<Relationships xmlns="http://schemas.openxmlformats.org/package/2006/relationships"><Relationship Id="rId3" Type="http://schemas.openxmlformats.org/officeDocument/2006/relationships/image" Target="../media/image44.png" /><Relationship Id="rId2" Type="http://schemas.openxmlformats.org/officeDocument/2006/relationships/notesSlide" Target="../notesSlides/notesSlide63.xml" /><Relationship Id="rId1" Type="http://schemas.openxmlformats.org/officeDocument/2006/relationships/slideLayout" Target="../slideLayouts/slideLayout2.xml" /></Relationships>
</file>

<file path=ppt/slides/_rels/slide64.xml.rels><?xml version="1.0" encoding="UTF-8" standalone="yes"?>
<Relationships xmlns="http://schemas.openxmlformats.org/package/2006/relationships"><Relationship Id="rId3" Type="http://schemas.openxmlformats.org/officeDocument/2006/relationships/image" Target="../media/image45.jpeg" /><Relationship Id="rId7" Type="http://schemas.openxmlformats.org/officeDocument/2006/relationships/image" Target="../media/image48.jpeg" /><Relationship Id="rId2" Type="http://schemas.openxmlformats.org/officeDocument/2006/relationships/notesSlide" Target="../notesSlides/notesSlide64.xml" /><Relationship Id="rId1" Type="http://schemas.openxmlformats.org/officeDocument/2006/relationships/slideLayout" Target="../slideLayouts/slideLayout2.xml" /><Relationship Id="rId6" Type="http://schemas.openxmlformats.org/officeDocument/2006/relationships/image" Target="../media/image44.png" /><Relationship Id="rId5" Type="http://schemas.openxmlformats.org/officeDocument/2006/relationships/image" Target="../media/image47.jpeg" /><Relationship Id="rId4" Type="http://schemas.openxmlformats.org/officeDocument/2006/relationships/image" Target="../media/image46.jpeg" /></Relationships>
</file>

<file path=ppt/slides/_rels/slide65.xml.rels><?xml version="1.0" encoding="UTF-8" standalone="yes"?>
<Relationships xmlns="http://schemas.openxmlformats.org/package/2006/relationships"><Relationship Id="rId3" Type="http://schemas.openxmlformats.org/officeDocument/2006/relationships/image" Target="../media/image44.png" /><Relationship Id="rId2" Type="http://schemas.openxmlformats.org/officeDocument/2006/relationships/notesSlide" Target="../notesSlides/notesSlide65.xml" /><Relationship Id="rId1" Type="http://schemas.openxmlformats.org/officeDocument/2006/relationships/slideLayout" Target="../slideLayouts/slideLayout2.xml" /></Relationships>
</file>

<file path=ppt/slides/_rels/slide66.xml.rels><?xml version="1.0" encoding="UTF-8" standalone="yes"?>
<Relationships xmlns="http://schemas.openxmlformats.org/package/2006/relationships"><Relationship Id="rId3" Type="http://schemas.openxmlformats.org/officeDocument/2006/relationships/image" Target="../media/image49.jpeg" /><Relationship Id="rId2" Type="http://schemas.openxmlformats.org/officeDocument/2006/relationships/notesSlide" Target="../notesSlides/notesSlide66.xml" /><Relationship Id="rId1" Type="http://schemas.openxmlformats.org/officeDocument/2006/relationships/slideLayout" Target="../slideLayouts/slideLayout2.xml" /><Relationship Id="rId4" Type="http://schemas.openxmlformats.org/officeDocument/2006/relationships/image" Target="../media/image44.png" /></Relationships>
</file>

<file path=ppt/slides/_rels/slide67.xml.rels><?xml version="1.0" encoding="UTF-8" standalone="yes"?>
<Relationships xmlns="http://schemas.openxmlformats.org/package/2006/relationships"><Relationship Id="rId3" Type="http://schemas.openxmlformats.org/officeDocument/2006/relationships/image" Target="../media/image44.png" /><Relationship Id="rId2" Type="http://schemas.openxmlformats.org/officeDocument/2006/relationships/notesSlide" Target="../notesSlides/notesSlide67.xml" /><Relationship Id="rId1" Type="http://schemas.openxmlformats.org/officeDocument/2006/relationships/slideLayout" Target="../slideLayouts/slideLayout2.xml" /></Relationships>
</file>

<file path=ppt/slides/_rels/slide68.xml.rels><?xml version="1.0" encoding="UTF-8" standalone="yes"?>
<Relationships xmlns="http://schemas.openxmlformats.org/package/2006/relationships"><Relationship Id="rId3" Type="http://schemas.openxmlformats.org/officeDocument/2006/relationships/image" Target="../media/image50.png" /><Relationship Id="rId2" Type="http://schemas.openxmlformats.org/officeDocument/2006/relationships/notesSlide" Target="../notesSlides/notesSlide68.xml" /><Relationship Id="rId1" Type="http://schemas.openxmlformats.org/officeDocument/2006/relationships/slideLayout" Target="../slideLayouts/slideLayout2.xml" /><Relationship Id="rId4" Type="http://schemas.openxmlformats.org/officeDocument/2006/relationships/image" Target="../media/image44.png" /></Relationships>
</file>

<file path=ppt/slides/_rels/slide69.xml.rels><?xml version="1.0" encoding="UTF-8" standalone="yes"?>
<Relationships xmlns="http://schemas.openxmlformats.org/package/2006/relationships"><Relationship Id="rId8" Type="http://schemas.openxmlformats.org/officeDocument/2006/relationships/slide" Target="slide81.xml" /><Relationship Id="rId13" Type="http://schemas.openxmlformats.org/officeDocument/2006/relationships/slide" Target="slide86.xml" /><Relationship Id="rId3" Type="http://schemas.openxmlformats.org/officeDocument/2006/relationships/slide" Target="slide76.xml" /><Relationship Id="rId7" Type="http://schemas.openxmlformats.org/officeDocument/2006/relationships/slide" Target="slide80.xml" /><Relationship Id="rId12" Type="http://schemas.openxmlformats.org/officeDocument/2006/relationships/slide" Target="slide85.xml" /><Relationship Id="rId2" Type="http://schemas.openxmlformats.org/officeDocument/2006/relationships/notesSlide" Target="../notesSlides/notesSlide69.xml" /><Relationship Id="rId1" Type="http://schemas.openxmlformats.org/officeDocument/2006/relationships/slideLayout" Target="../slideLayouts/slideLayout19.xml" /><Relationship Id="rId6" Type="http://schemas.openxmlformats.org/officeDocument/2006/relationships/slide" Target="slide79.xml" /><Relationship Id="rId11" Type="http://schemas.openxmlformats.org/officeDocument/2006/relationships/slide" Target="slide84.xml" /><Relationship Id="rId5" Type="http://schemas.openxmlformats.org/officeDocument/2006/relationships/slide" Target="slide78.xml" /><Relationship Id="rId10" Type="http://schemas.openxmlformats.org/officeDocument/2006/relationships/slide" Target="slide83.xml" /><Relationship Id="rId4" Type="http://schemas.openxmlformats.org/officeDocument/2006/relationships/slide" Target="slide77.xml" /><Relationship Id="rId9" Type="http://schemas.openxmlformats.org/officeDocument/2006/relationships/slide" Target="slide82.xml" /><Relationship Id="rId14" Type="http://schemas.openxmlformats.org/officeDocument/2006/relationships/slide" Target="slide87.xml" /></Relationships>
</file>

<file path=ppt/slides/_rels/slide7.xml.rels><?xml version="1.0" encoding="UTF-8" standalone="yes"?>
<Relationships xmlns="http://schemas.openxmlformats.org/package/2006/relationships"><Relationship Id="rId3" Type="http://schemas.openxmlformats.org/officeDocument/2006/relationships/image" Target="../media/image7.jpeg" /><Relationship Id="rId2" Type="http://schemas.openxmlformats.org/officeDocument/2006/relationships/notesSlide" Target="../notesSlides/notesSlide7.xml" /><Relationship Id="rId1" Type="http://schemas.openxmlformats.org/officeDocument/2006/relationships/slideLayout" Target="../slideLayouts/slideLayout2.xml" /></Relationships>
</file>

<file path=ppt/slides/_rels/slide70.xml.rels><?xml version="1.0" encoding="UTF-8" standalone="yes"?>
<Relationships xmlns="http://schemas.openxmlformats.org/package/2006/relationships"><Relationship Id="rId3" Type="http://schemas.openxmlformats.org/officeDocument/2006/relationships/image" Target="../media/image51.png" /><Relationship Id="rId2" Type="http://schemas.openxmlformats.org/officeDocument/2006/relationships/notesSlide" Target="../notesSlides/notesSlide70.xml" /><Relationship Id="rId1" Type="http://schemas.openxmlformats.org/officeDocument/2006/relationships/slideLayout" Target="../slideLayouts/slideLayout2.xml" /></Relationships>
</file>

<file path=ppt/slides/_rels/slide71.xml.rels><?xml version="1.0" encoding="UTF-8" standalone="yes"?>
<Relationships xmlns="http://schemas.openxmlformats.org/package/2006/relationships"><Relationship Id="rId3" Type="http://schemas.openxmlformats.org/officeDocument/2006/relationships/image" Target="../media/image52.jpeg" /><Relationship Id="rId2" Type="http://schemas.openxmlformats.org/officeDocument/2006/relationships/notesSlide" Target="../notesSlides/notesSlide71.xml" /><Relationship Id="rId1" Type="http://schemas.openxmlformats.org/officeDocument/2006/relationships/slideLayout" Target="../slideLayouts/slideLayout2.xml" /><Relationship Id="rId5" Type="http://schemas.openxmlformats.org/officeDocument/2006/relationships/image" Target="../media/image54.jpeg" /><Relationship Id="rId4" Type="http://schemas.openxmlformats.org/officeDocument/2006/relationships/image" Target="../media/image53.jpeg" /></Relationships>
</file>

<file path=ppt/slides/_rels/slide72.xml.rels><?xml version="1.0" encoding="UTF-8" standalone="yes"?>
<Relationships xmlns="http://schemas.openxmlformats.org/package/2006/relationships"><Relationship Id="rId8" Type="http://schemas.openxmlformats.org/officeDocument/2006/relationships/image" Target="../media/image60.jpeg" /><Relationship Id="rId3" Type="http://schemas.openxmlformats.org/officeDocument/2006/relationships/image" Target="../media/image55.jpeg" /><Relationship Id="rId7" Type="http://schemas.openxmlformats.org/officeDocument/2006/relationships/image" Target="../media/image59.jpeg" /><Relationship Id="rId2" Type="http://schemas.openxmlformats.org/officeDocument/2006/relationships/notesSlide" Target="../notesSlides/notesSlide72.xml" /><Relationship Id="rId1" Type="http://schemas.openxmlformats.org/officeDocument/2006/relationships/slideLayout" Target="../slideLayouts/slideLayout2.xml" /><Relationship Id="rId6" Type="http://schemas.openxmlformats.org/officeDocument/2006/relationships/image" Target="../media/image58.jpeg" /><Relationship Id="rId5" Type="http://schemas.openxmlformats.org/officeDocument/2006/relationships/image" Target="../media/image57.png" /><Relationship Id="rId4" Type="http://schemas.openxmlformats.org/officeDocument/2006/relationships/image" Target="../media/image56.png" /><Relationship Id="rId9" Type="http://schemas.openxmlformats.org/officeDocument/2006/relationships/image" Target="../media/image61.jpeg" /></Relationships>
</file>

<file path=ppt/slides/_rels/slide73.xml.rels><?xml version="1.0" encoding="UTF-8" standalone="yes"?>
<Relationships xmlns="http://schemas.openxmlformats.org/package/2006/relationships"><Relationship Id="rId3" Type="http://schemas.openxmlformats.org/officeDocument/2006/relationships/image" Target="../media/image62.jpeg" /><Relationship Id="rId2" Type="http://schemas.openxmlformats.org/officeDocument/2006/relationships/notesSlide" Target="../notesSlides/notesSlide73.xml" /><Relationship Id="rId1" Type="http://schemas.openxmlformats.org/officeDocument/2006/relationships/slideLayout" Target="../slideLayouts/slideLayout2.xml" /></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 /><Relationship Id="rId1" Type="http://schemas.openxmlformats.org/officeDocument/2006/relationships/slideLayout" Target="../slideLayouts/slideLayout2.xml" /></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 /><Relationship Id="rId1" Type="http://schemas.openxmlformats.org/officeDocument/2006/relationships/slideLayout" Target="../slideLayouts/slideLayout14.xml" /></Relationships>
</file>

<file path=ppt/slides/_rels/slide76.xml.rels><?xml version="1.0" encoding="UTF-8" standalone="yes"?>
<Relationships xmlns="http://schemas.openxmlformats.org/package/2006/relationships"><Relationship Id="rId3" Type="http://schemas.openxmlformats.org/officeDocument/2006/relationships/image" Target="../media/image63.jpg" /><Relationship Id="rId2" Type="http://schemas.openxmlformats.org/officeDocument/2006/relationships/notesSlide" Target="../notesSlides/notesSlide76.xml" /><Relationship Id="rId1" Type="http://schemas.openxmlformats.org/officeDocument/2006/relationships/slideLayout" Target="../slideLayouts/slideLayout15.xml" /><Relationship Id="rId6" Type="http://schemas.openxmlformats.org/officeDocument/2006/relationships/slide" Target="slide69.xml" /><Relationship Id="rId5" Type="http://schemas.openxmlformats.org/officeDocument/2006/relationships/slide" Target="slide50.xml" /><Relationship Id="rId4" Type="http://schemas.openxmlformats.org/officeDocument/2006/relationships/slide" Target="slide21.xml" /></Relationships>
</file>

<file path=ppt/slides/_rels/slide77.xml.rels><?xml version="1.0" encoding="UTF-8" standalone="yes"?>
<Relationships xmlns="http://schemas.openxmlformats.org/package/2006/relationships"><Relationship Id="rId3" Type="http://schemas.openxmlformats.org/officeDocument/2006/relationships/image" Target="../media/image64.jpg" /><Relationship Id="rId2" Type="http://schemas.openxmlformats.org/officeDocument/2006/relationships/notesSlide" Target="../notesSlides/notesSlide77.xml" /><Relationship Id="rId1" Type="http://schemas.openxmlformats.org/officeDocument/2006/relationships/slideLayout" Target="../slideLayouts/slideLayout15.xml" /><Relationship Id="rId6" Type="http://schemas.openxmlformats.org/officeDocument/2006/relationships/slide" Target="slide69.xml" /><Relationship Id="rId5" Type="http://schemas.openxmlformats.org/officeDocument/2006/relationships/slide" Target="slide50.xml" /><Relationship Id="rId4" Type="http://schemas.openxmlformats.org/officeDocument/2006/relationships/slide" Target="slide21.xml" /></Relationships>
</file>

<file path=ppt/slides/_rels/slide78.xml.rels><?xml version="1.0" encoding="UTF-8" standalone="yes"?>
<Relationships xmlns="http://schemas.openxmlformats.org/package/2006/relationships"><Relationship Id="rId3" Type="http://schemas.openxmlformats.org/officeDocument/2006/relationships/image" Target="../media/image65.jpg" /><Relationship Id="rId2" Type="http://schemas.openxmlformats.org/officeDocument/2006/relationships/notesSlide" Target="../notesSlides/notesSlide78.xml" /><Relationship Id="rId1" Type="http://schemas.openxmlformats.org/officeDocument/2006/relationships/slideLayout" Target="../slideLayouts/slideLayout15.xml" /><Relationship Id="rId6" Type="http://schemas.openxmlformats.org/officeDocument/2006/relationships/slide" Target="slide69.xml" /><Relationship Id="rId5" Type="http://schemas.openxmlformats.org/officeDocument/2006/relationships/slide" Target="slide50.xml" /><Relationship Id="rId4" Type="http://schemas.openxmlformats.org/officeDocument/2006/relationships/slide" Target="slide21.xml" /></Relationships>
</file>

<file path=ppt/slides/_rels/slide79.xml.rels><?xml version="1.0" encoding="UTF-8" standalone="yes"?>
<Relationships xmlns="http://schemas.openxmlformats.org/package/2006/relationships"><Relationship Id="rId3" Type="http://schemas.openxmlformats.org/officeDocument/2006/relationships/image" Target="../media/image66.jpg" /><Relationship Id="rId2" Type="http://schemas.openxmlformats.org/officeDocument/2006/relationships/notesSlide" Target="../notesSlides/notesSlide79.xml" /><Relationship Id="rId1" Type="http://schemas.openxmlformats.org/officeDocument/2006/relationships/slideLayout" Target="../slideLayouts/slideLayout15.xml" /><Relationship Id="rId6" Type="http://schemas.openxmlformats.org/officeDocument/2006/relationships/slide" Target="slide69.xml" /><Relationship Id="rId5" Type="http://schemas.openxmlformats.org/officeDocument/2006/relationships/slide" Target="slide50.xml" /><Relationship Id="rId4" Type="http://schemas.openxmlformats.org/officeDocument/2006/relationships/slide" Target="slide21.xml" /></Relationships>
</file>

<file path=ppt/slides/_rels/slide8.xml.rels><?xml version="1.0" encoding="UTF-8" standalone="yes"?>
<Relationships xmlns="http://schemas.openxmlformats.org/package/2006/relationships"><Relationship Id="rId3" Type="http://schemas.openxmlformats.org/officeDocument/2006/relationships/image" Target="../media/image8.jpeg" /><Relationship Id="rId2" Type="http://schemas.openxmlformats.org/officeDocument/2006/relationships/notesSlide" Target="../notesSlides/notesSlide8.xml" /><Relationship Id="rId1" Type="http://schemas.openxmlformats.org/officeDocument/2006/relationships/slideLayout" Target="../slideLayouts/slideLayout2.xml" /></Relationships>
</file>

<file path=ppt/slides/_rels/slide80.xml.rels><?xml version="1.0" encoding="UTF-8" standalone="yes"?>
<Relationships xmlns="http://schemas.openxmlformats.org/package/2006/relationships"><Relationship Id="rId3" Type="http://schemas.openxmlformats.org/officeDocument/2006/relationships/image" Target="../media/image67.jpg" /><Relationship Id="rId2" Type="http://schemas.openxmlformats.org/officeDocument/2006/relationships/notesSlide" Target="../notesSlides/notesSlide80.xml" /><Relationship Id="rId1" Type="http://schemas.openxmlformats.org/officeDocument/2006/relationships/slideLayout" Target="../slideLayouts/slideLayout15.xml" /><Relationship Id="rId6" Type="http://schemas.openxmlformats.org/officeDocument/2006/relationships/slide" Target="slide69.xml" /><Relationship Id="rId5" Type="http://schemas.openxmlformats.org/officeDocument/2006/relationships/slide" Target="slide50.xml" /><Relationship Id="rId4" Type="http://schemas.openxmlformats.org/officeDocument/2006/relationships/slide" Target="slide21.xml" /></Relationships>
</file>

<file path=ppt/slides/_rels/slide81.xml.rels><?xml version="1.0" encoding="UTF-8" standalone="yes"?>
<Relationships xmlns="http://schemas.openxmlformats.org/package/2006/relationships"><Relationship Id="rId3" Type="http://schemas.openxmlformats.org/officeDocument/2006/relationships/image" Target="../media/image68.jpg" /><Relationship Id="rId2" Type="http://schemas.openxmlformats.org/officeDocument/2006/relationships/notesSlide" Target="../notesSlides/notesSlide81.xml" /><Relationship Id="rId1" Type="http://schemas.openxmlformats.org/officeDocument/2006/relationships/slideLayout" Target="../slideLayouts/slideLayout15.xml" /><Relationship Id="rId6" Type="http://schemas.openxmlformats.org/officeDocument/2006/relationships/slide" Target="slide69.xml" /><Relationship Id="rId5" Type="http://schemas.openxmlformats.org/officeDocument/2006/relationships/slide" Target="slide50.xml" /><Relationship Id="rId4" Type="http://schemas.openxmlformats.org/officeDocument/2006/relationships/slide" Target="slide21.xml" /></Relationships>
</file>

<file path=ppt/slides/_rels/slide82.xml.rels><?xml version="1.0" encoding="UTF-8" standalone="yes"?>
<Relationships xmlns="http://schemas.openxmlformats.org/package/2006/relationships"><Relationship Id="rId3" Type="http://schemas.openxmlformats.org/officeDocument/2006/relationships/image" Target="../media/image69.jpg" /><Relationship Id="rId2" Type="http://schemas.openxmlformats.org/officeDocument/2006/relationships/notesSlide" Target="../notesSlides/notesSlide82.xml" /><Relationship Id="rId1" Type="http://schemas.openxmlformats.org/officeDocument/2006/relationships/slideLayout" Target="../slideLayouts/slideLayout15.xml" /><Relationship Id="rId6" Type="http://schemas.openxmlformats.org/officeDocument/2006/relationships/slide" Target="slide69.xml" /><Relationship Id="rId5" Type="http://schemas.openxmlformats.org/officeDocument/2006/relationships/slide" Target="slide50.xml" /><Relationship Id="rId4" Type="http://schemas.openxmlformats.org/officeDocument/2006/relationships/slide" Target="slide21.xml" /></Relationships>
</file>

<file path=ppt/slides/_rels/slide83.xml.rels><?xml version="1.0" encoding="UTF-8" standalone="yes"?>
<Relationships xmlns="http://schemas.openxmlformats.org/package/2006/relationships"><Relationship Id="rId3" Type="http://schemas.openxmlformats.org/officeDocument/2006/relationships/image" Target="../media/image70.jpg" /><Relationship Id="rId2" Type="http://schemas.openxmlformats.org/officeDocument/2006/relationships/notesSlide" Target="../notesSlides/notesSlide83.xml" /><Relationship Id="rId1" Type="http://schemas.openxmlformats.org/officeDocument/2006/relationships/slideLayout" Target="../slideLayouts/slideLayout15.xml" /><Relationship Id="rId6" Type="http://schemas.openxmlformats.org/officeDocument/2006/relationships/slide" Target="slide69.xml" /><Relationship Id="rId5" Type="http://schemas.openxmlformats.org/officeDocument/2006/relationships/slide" Target="slide50.xml" /><Relationship Id="rId4" Type="http://schemas.openxmlformats.org/officeDocument/2006/relationships/slide" Target="slide21.xml" /></Relationships>
</file>

<file path=ppt/slides/_rels/slide84.xml.rels><?xml version="1.0" encoding="UTF-8" standalone="yes"?>
<Relationships xmlns="http://schemas.openxmlformats.org/package/2006/relationships"><Relationship Id="rId3" Type="http://schemas.openxmlformats.org/officeDocument/2006/relationships/image" Target="../media/image71.jpg" /><Relationship Id="rId2" Type="http://schemas.openxmlformats.org/officeDocument/2006/relationships/notesSlide" Target="../notesSlides/notesSlide84.xml" /><Relationship Id="rId1" Type="http://schemas.openxmlformats.org/officeDocument/2006/relationships/slideLayout" Target="../slideLayouts/slideLayout15.xml" /><Relationship Id="rId6" Type="http://schemas.openxmlformats.org/officeDocument/2006/relationships/slide" Target="slide69.xml" /><Relationship Id="rId5" Type="http://schemas.openxmlformats.org/officeDocument/2006/relationships/slide" Target="slide50.xml" /><Relationship Id="rId4" Type="http://schemas.openxmlformats.org/officeDocument/2006/relationships/slide" Target="slide21.xml" /></Relationships>
</file>

<file path=ppt/slides/_rels/slide85.xml.rels><?xml version="1.0" encoding="UTF-8" standalone="yes"?>
<Relationships xmlns="http://schemas.openxmlformats.org/package/2006/relationships"><Relationship Id="rId3" Type="http://schemas.openxmlformats.org/officeDocument/2006/relationships/image" Target="../media/image72.jpg" /><Relationship Id="rId2" Type="http://schemas.openxmlformats.org/officeDocument/2006/relationships/notesSlide" Target="../notesSlides/notesSlide85.xml" /><Relationship Id="rId1" Type="http://schemas.openxmlformats.org/officeDocument/2006/relationships/slideLayout" Target="../slideLayouts/slideLayout15.xml" /><Relationship Id="rId6" Type="http://schemas.openxmlformats.org/officeDocument/2006/relationships/slide" Target="slide69.xml" /><Relationship Id="rId5" Type="http://schemas.openxmlformats.org/officeDocument/2006/relationships/slide" Target="slide50.xml" /><Relationship Id="rId4" Type="http://schemas.openxmlformats.org/officeDocument/2006/relationships/slide" Target="slide21.xml" /></Relationships>
</file>

<file path=ppt/slides/_rels/slide86.xml.rels><?xml version="1.0" encoding="UTF-8" standalone="yes"?>
<Relationships xmlns="http://schemas.openxmlformats.org/package/2006/relationships"><Relationship Id="rId3" Type="http://schemas.openxmlformats.org/officeDocument/2006/relationships/image" Target="../media/image73.jpg" /><Relationship Id="rId2" Type="http://schemas.openxmlformats.org/officeDocument/2006/relationships/notesSlide" Target="../notesSlides/notesSlide86.xml" /><Relationship Id="rId1" Type="http://schemas.openxmlformats.org/officeDocument/2006/relationships/slideLayout" Target="../slideLayouts/slideLayout15.xml" /><Relationship Id="rId6" Type="http://schemas.openxmlformats.org/officeDocument/2006/relationships/slide" Target="slide69.xml" /><Relationship Id="rId5" Type="http://schemas.openxmlformats.org/officeDocument/2006/relationships/slide" Target="slide50.xml" /><Relationship Id="rId4" Type="http://schemas.openxmlformats.org/officeDocument/2006/relationships/slide" Target="slide21.xml" /></Relationships>
</file>

<file path=ppt/slides/_rels/slide87.xml.rels><?xml version="1.0" encoding="UTF-8" standalone="yes"?>
<Relationships xmlns="http://schemas.openxmlformats.org/package/2006/relationships"><Relationship Id="rId3" Type="http://schemas.openxmlformats.org/officeDocument/2006/relationships/image" Target="../media/image74.jpg" /><Relationship Id="rId2" Type="http://schemas.openxmlformats.org/officeDocument/2006/relationships/notesSlide" Target="../notesSlides/notesSlide87.xml" /><Relationship Id="rId1" Type="http://schemas.openxmlformats.org/officeDocument/2006/relationships/slideLayout" Target="../slideLayouts/slideLayout15.xml" /><Relationship Id="rId6" Type="http://schemas.openxmlformats.org/officeDocument/2006/relationships/slide" Target="slide69.xml" /><Relationship Id="rId5" Type="http://schemas.openxmlformats.org/officeDocument/2006/relationships/slide" Target="slide50.xml" /><Relationship Id="rId4" Type="http://schemas.openxmlformats.org/officeDocument/2006/relationships/slide" Target="slide21.xml" /></Relationships>
</file>

<file path=ppt/slides/_rels/slide9.xml.rels><?xml version="1.0" encoding="UTF-8" standalone="yes"?>
<Relationships xmlns="http://schemas.openxmlformats.org/package/2006/relationships"><Relationship Id="rId3" Type="http://schemas.openxmlformats.org/officeDocument/2006/relationships/image" Target="../media/image9.jpg" /><Relationship Id="rId2" Type="http://schemas.openxmlformats.org/officeDocument/2006/relationships/notesSlide" Target="../notesSlides/notesSlide9.xml"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p>
        </p:txBody>
      </p:sp>
      <p:sp>
        <p:nvSpPr>
          <p:cNvPr id="6" name="Content Placeholder 5"/>
          <p:cNvSpPr>
            <a:spLocks noGrp="1"/>
          </p:cNvSpPr>
          <p:nvPr>
            <p:ph idx="1"/>
          </p:nvPr>
        </p:nvSpPr>
        <p:spPr/>
        <p:txBody>
          <a:bodyPr/>
          <a:lstStyle/>
          <a:p>
            <a:endParaRPr lang="en-GB"/>
          </a:p>
        </p:txBody>
      </p:sp>
      <p:pic>
        <p:nvPicPr>
          <p:cNvPr id="4" name="Picture 3"/>
          <p:cNvPicPr>
            <a:picLocks noChangeAspect="1"/>
          </p:cNvPicPr>
          <p:nvPr/>
        </p:nvPicPr>
        <p:blipFill>
          <a:blip r:embed="rId3"/>
          <a:stretch>
            <a:fillRect/>
          </a:stretch>
        </p:blipFill>
        <p:spPr>
          <a:xfrm>
            <a:off x="-196850" y="-171450"/>
            <a:ext cx="9537700" cy="7200900"/>
          </a:xfrm>
          <a:prstGeom prst="rect">
            <a:avLst/>
          </a:prstGeom>
        </p:spPr>
      </p:pic>
    </p:spTree>
    <p:extLst>
      <p:ext uri="{BB962C8B-B14F-4D97-AF65-F5344CB8AC3E}">
        <p14:creationId xmlns:p14="http://schemas.microsoft.com/office/powerpoint/2010/main" val="1121851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0160" b="22580"/>
          <a:stretch/>
        </p:blipFill>
        <p:spPr>
          <a:xfrm>
            <a:off x="-1" y="0"/>
            <a:ext cx="9129253" cy="5900306"/>
          </a:xfrm>
          <a:prstGeom prst="rect">
            <a:avLst/>
          </a:prstGeom>
        </p:spPr>
      </p:pic>
      <p:sp>
        <p:nvSpPr>
          <p:cNvPr id="3" name="Rectangle 2"/>
          <p:cNvSpPr/>
          <p:nvPr/>
        </p:nvSpPr>
        <p:spPr>
          <a:xfrm>
            <a:off x="296326" y="3805084"/>
            <a:ext cx="3924692" cy="1890529"/>
          </a:xfrm>
          <a:prstGeom prst="rect">
            <a:avLst/>
          </a:prstGeom>
          <a:solidFill>
            <a:srgbClr val="61A534"/>
          </a:solidFill>
          <a:ln>
            <a:noFill/>
          </a:ln>
        </p:spPr>
        <p:style>
          <a:lnRef idx="1">
            <a:schemeClr val="accent1"/>
          </a:lnRef>
          <a:fillRef idx="3">
            <a:schemeClr val="accent1"/>
          </a:fillRef>
          <a:effectRef idx="2">
            <a:schemeClr val="accent1"/>
          </a:effectRef>
          <a:fontRef idx="minor">
            <a:schemeClr val="lt1"/>
          </a:fontRef>
        </p:style>
        <p:txBody>
          <a:bodyPr rtlCol="0" anchor="t" anchorCtr="0"/>
          <a:lstStyle/>
          <a:p>
            <a:pPr>
              <a:spcBef>
                <a:spcPct val="0"/>
              </a:spcBef>
            </a:pPr>
            <a:r>
              <a:rPr lang="en-GB" altLang="en-US" sz="2400" b="1" dirty="0">
                <a:solidFill>
                  <a:schemeClr val="bg1"/>
                </a:solidFill>
                <a:latin typeface="Calibri" panose="020F0502020204030204" pitchFamily="34" charset="0"/>
              </a:rPr>
              <a:t>Shift Leading Team</a:t>
            </a:r>
          </a:p>
          <a:p>
            <a:pPr marL="285750" indent="-285750">
              <a:spcBef>
                <a:spcPct val="0"/>
              </a:spcBef>
              <a:buFont typeface="Arial" panose="020B0604020202020204" pitchFamily="34" charset="0"/>
              <a:buChar char="•"/>
            </a:pPr>
            <a:r>
              <a:rPr lang="en-GB" altLang="en-US" dirty="0">
                <a:solidFill>
                  <a:schemeClr val="bg1"/>
                </a:solidFill>
                <a:latin typeface="Calibri" panose="020F0502020204030204" pitchFamily="34" charset="0"/>
              </a:rPr>
              <a:t>Run the shift</a:t>
            </a:r>
          </a:p>
          <a:p>
            <a:pPr marL="285750" indent="-285750">
              <a:spcBef>
                <a:spcPct val="0"/>
              </a:spcBef>
              <a:buFont typeface="Arial" panose="020B0604020202020204" pitchFamily="34" charset="0"/>
              <a:buChar char="•"/>
            </a:pPr>
            <a:r>
              <a:rPr lang="en-GB" altLang="en-US" dirty="0">
                <a:solidFill>
                  <a:schemeClr val="bg1"/>
                </a:solidFill>
                <a:latin typeface="Calibri" panose="020F0502020204030204" pitchFamily="34" charset="0"/>
              </a:rPr>
              <a:t>Communicate with coordinators</a:t>
            </a:r>
          </a:p>
          <a:p>
            <a:pPr marL="285750" indent="-285750">
              <a:spcBef>
                <a:spcPct val="0"/>
              </a:spcBef>
              <a:buFont typeface="Arial" panose="020B0604020202020204" pitchFamily="34" charset="0"/>
              <a:buChar char="•"/>
            </a:pPr>
            <a:r>
              <a:rPr lang="en-GB" altLang="en-US" dirty="0">
                <a:solidFill>
                  <a:schemeClr val="bg1"/>
                </a:solidFill>
                <a:latin typeface="Calibri" panose="020F0502020204030204" pitchFamily="34" charset="0"/>
              </a:rPr>
              <a:t>Inter-agency communication</a:t>
            </a:r>
          </a:p>
          <a:p>
            <a:pPr marL="285750" indent="-285750">
              <a:spcBef>
                <a:spcPct val="0"/>
              </a:spcBef>
              <a:buFont typeface="Arial" panose="020B0604020202020204" pitchFamily="34" charset="0"/>
              <a:buChar char="•"/>
            </a:pPr>
            <a:r>
              <a:rPr lang="en-GB" altLang="en-US" dirty="0">
                <a:solidFill>
                  <a:schemeClr val="bg1"/>
                </a:solidFill>
                <a:latin typeface="Calibri" panose="020F0502020204030204" pitchFamily="34" charset="0"/>
              </a:rPr>
              <a:t>Log radio calls</a:t>
            </a:r>
          </a:p>
          <a:p>
            <a:pPr marL="285750" indent="-285750">
              <a:spcBef>
                <a:spcPct val="0"/>
              </a:spcBef>
              <a:buFont typeface="Arial" panose="020B0604020202020204" pitchFamily="34" charset="0"/>
              <a:buChar char="•"/>
            </a:pPr>
            <a:r>
              <a:rPr lang="en-GB" altLang="en-US" dirty="0">
                <a:solidFill>
                  <a:schemeClr val="bg1"/>
                </a:solidFill>
                <a:latin typeface="Calibri" panose="020F0502020204030204" pitchFamily="34" charset="0"/>
              </a:rPr>
              <a:t>Point of contact for issues</a:t>
            </a: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p:txBody>
      </p:sp>
    </p:spTree>
    <p:extLst>
      <p:ext uri="{BB962C8B-B14F-4D97-AF65-F5344CB8AC3E}">
        <p14:creationId xmlns:p14="http://schemas.microsoft.com/office/powerpoint/2010/main" val="1571112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E8DDB-4CEF-45A0-BCDC-5E40CA953B7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7F015DB-08D6-475B-9312-8D376A2C8A80}"/>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1B2F1802-2626-4436-9B28-517FDE1617B6}"/>
              </a:ext>
            </a:extLst>
          </p:cNvPr>
          <p:cNvPicPr>
            <a:picLocks noChangeAspect="1"/>
          </p:cNvPicPr>
          <p:nvPr/>
        </p:nvPicPr>
        <p:blipFill rotWithShape="1">
          <a:blip r:embed="rId3"/>
          <a:srcRect t="15157"/>
          <a:stretch/>
        </p:blipFill>
        <p:spPr>
          <a:xfrm>
            <a:off x="7824" y="0"/>
            <a:ext cx="9136176" cy="5906860"/>
          </a:xfrm>
          <a:prstGeom prst="rect">
            <a:avLst/>
          </a:prstGeom>
        </p:spPr>
      </p:pic>
      <p:sp>
        <p:nvSpPr>
          <p:cNvPr id="5" name="Rectangle 4">
            <a:extLst>
              <a:ext uri="{FF2B5EF4-FFF2-40B4-BE49-F238E27FC236}">
                <a16:creationId xmlns:a16="http://schemas.microsoft.com/office/drawing/2014/main" id="{27FE2681-8087-43CB-858F-1A90E0B7B41D}"/>
              </a:ext>
            </a:extLst>
          </p:cNvPr>
          <p:cNvSpPr/>
          <p:nvPr/>
        </p:nvSpPr>
        <p:spPr>
          <a:xfrm>
            <a:off x="296326" y="3805084"/>
            <a:ext cx="3924692" cy="1890529"/>
          </a:xfrm>
          <a:prstGeom prst="rect">
            <a:avLst/>
          </a:prstGeom>
          <a:solidFill>
            <a:srgbClr val="61A534"/>
          </a:solidFill>
          <a:ln>
            <a:noFill/>
          </a:ln>
        </p:spPr>
        <p:style>
          <a:lnRef idx="1">
            <a:schemeClr val="accent1"/>
          </a:lnRef>
          <a:fillRef idx="3">
            <a:schemeClr val="accent1"/>
          </a:fillRef>
          <a:effectRef idx="2">
            <a:schemeClr val="accent1"/>
          </a:effectRef>
          <a:fontRef idx="minor">
            <a:schemeClr val="lt1"/>
          </a:fontRef>
        </p:style>
        <p:txBody>
          <a:bodyPr rtlCol="0" anchor="t" anchorCtr="0"/>
          <a:lstStyle/>
          <a:p>
            <a:pPr>
              <a:spcBef>
                <a:spcPct val="0"/>
              </a:spcBef>
            </a:pPr>
            <a:r>
              <a:rPr lang="en-GB" altLang="en-US" sz="2400" b="1" dirty="0">
                <a:solidFill>
                  <a:schemeClr val="bg1"/>
                </a:solidFill>
                <a:latin typeface="Calibri" panose="020F0502020204030204" pitchFamily="34" charset="0"/>
              </a:rPr>
              <a:t>Coordinators </a:t>
            </a:r>
          </a:p>
          <a:p>
            <a:pPr marL="285750" indent="-285750">
              <a:spcBef>
                <a:spcPct val="0"/>
              </a:spcBef>
              <a:buFont typeface="Arial" panose="020B0604020202020204" pitchFamily="34" charset="0"/>
              <a:buChar char="•"/>
            </a:pPr>
            <a:r>
              <a:rPr lang="en-GB" altLang="en-US" dirty="0">
                <a:solidFill>
                  <a:schemeClr val="bg1"/>
                </a:solidFill>
                <a:latin typeface="Calibri" panose="020F0502020204030204" pitchFamily="34" charset="0"/>
              </a:rPr>
              <a:t>Responsible for the welfare and safety of all volunteers and staff on site</a:t>
            </a:r>
          </a:p>
          <a:p>
            <a:pPr marL="285750" indent="-285750">
              <a:spcBef>
                <a:spcPct val="0"/>
              </a:spcBef>
              <a:buFont typeface="Arial" panose="020B0604020202020204" pitchFamily="34" charset="0"/>
              <a:buChar char="•"/>
            </a:pPr>
            <a:r>
              <a:rPr lang="en-GB" altLang="en-US" dirty="0">
                <a:solidFill>
                  <a:schemeClr val="bg1"/>
                </a:solidFill>
                <a:latin typeface="Calibri" panose="020F0502020204030204" pitchFamily="34" charset="0"/>
              </a:rPr>
              <a:t>Point of contact between festival management &amp; Oxfam  </a:t>
            </a: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p:txBody>
      </p:sp>
    </p:spTree>
    <p:extLst>
      <p:ext uri="{BB962C8B-B14F-4D97-AF65-F5344CB8AC3E}">
        <p14:creationId xmlns:p14="http://schemas.microsoft.com/office/powerpoint/2010/main" val="860564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445770" y="2403700"/>
            <a:ext cx="8515350" cy="1325563"/>
          </a:xfrm>
        </p:spPr>
        <p:txBody>
          <a:bodyPr/>
          <a:lstStyle/>
          <a:p>
            <a:r>
              <a:rPr lang="en-GB" sz="6900" b="1" dirty="0"/>
              <a:t>STEWARDING ROLES &amp; RESPONSIBILITIES</a:t>
            </a:r>
          </a:p>
        </p:txBody>
      </p:sp>
    </p:spTree>
    <p:extLst>
      <p:ext uri="{BB962C8B-B14F-4D97-AF65-F5344CB8AC3E}">
        <p14:creationId xmlns:p14="http://schemas.microsoft.com/office/powerpoint/2010/main" val="2459658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2076" b="19917"/>
          <a:stretch/>
        </p:blipFill>
        <p:spPr>
          <a:xfrm>
            <a:off x="0" y="0"/>
            <a:ext cx="9144000" cy="5933661"/>
          </a:xfrm>
          <a:prstGeom prst="rect">
            <a:avLst/>
          </a:prstGeom>
        </p:spPr>
      </p:pic>
      <p:sp>
        <p:nvSpPr>
          <p:cNvPr id="5" name="Rectangle 4"/>
          <p:cNvSpPr/>
          <p:nvPr/>
        </p:nvSpPr>
        <p:spPr>
          <a:xfrm>
            <a:off x="296326" y="3602182"/>
            <a:ext cx="3924692" cy="2093431"/>
          </a:xfrm>
          <a:prstGeom prst="rect">
            <a:avLst/>
          </a:prstGeom>
          <a:solidFill>
            <a:srgbClr val="61A534"/>
          </a:solidFill>
          <a:ln>
            <a:noFill/>
          </a:ln>
        </p:spPr>
        <p:style>
          <a:lnRef idx="1">
            <a:schemeClr val="accent1"/>
          </a:lnRef>
          <a:fillRef idx="3">
            <a:schemeClr val="accent1"/>
          </a:fillRef>
          <a:effectRef idx="2">
            <a:schemeClr val="accent1"/>
          </a:effectRef>
          <a:fontRef idx="minor">
            <a:schemeClr val="lt1"/>
          </a:fontRef>
        </p:style>
        <p:txBody>
          <a:bodyPr rtlCol="0" anchor="t" anchorCtr="0"/>
          <a:lstStyle/>
          <a:p>
            <a:pPr>
              <a:spcBef>
                <a:spcPct val="0"/>
              </a:spcBef>
            </a:pPr>
            <a:r>
              <a:rPr lang="en-GB" altLang="en-US" sz="2400" b="1" dirty="0">
                <a:solidFill>
                  <a:schemeClr val="bg1"/>
                </a:solidFill>
                <a:latin typeface="Calibri" panose="020F0502020204030204" pitchFamily="34" charset="0"/>
              </a:rPr>
              <a:t>Roles &amp; Responsibilities</a:t>
            </a:r>
          </a:p>
          <a:p>
            <a:pPr marL="285750" indent="-285750">
              <a:spcBef>
                <a:spcPct val="0"/>
              </a:spcBef>
              <a:buFont typeface="Arial" panose="020B0604020202020204" pitchFamily="34" charset="0"/>
              <a:buChar char="•"/>
            </a:pPr>
            <a:r>
              <a:rPr lang="en-GB" altLang="en-US" dirty="0">
                <a:solidFill>
                  <a:schemeClr val="bg1"/>
                </a:solidFill>
                <a:latin typeface="Calibri" panose="020F0502020204030204" pitchFamily="34" charset="0"/>
              </a:rPr>
              <a:t>Looking after the public</a:t>
            </a:r>
          </a:p>
          <a:p>
            <a:pPr marL="285750" indent="-285750">
              <a:spcBef>
                <a:spcPct val="0"/>
              </a:spcBef>
              <a:buFont typeface="Arial" panose="020B0604020202020204" pitchFamily="34" charset="0"/>
              <a:buChar char="•"/>
            </a:pPr>
            <a:r>
              <a:rPr lang="en-GB" altLang="en-US" b="1" dirty="0">
                <a:solidFill>
                  <a:schemeClr val="bg1"/>
                </a:solidFill>
                <a:latin typeface="Calibri" panose="020F0502020204030204" pitchFamily="34" charset="0"/>
              </a:rPr>
              <a:t>Eyes and ears of the festival</a:t>
            </a:r>
            <a:endParaRPr lang="en-GB" altLang="en-US" dirty="0">
              <a:solidFill>
                <a:schemeClr val="bg1"/>
              </a:solidFill>
              <a:latin typeface="Calibri" panose="020F0502020204030204" pitchFamily="34" charset="0"/>
            </a:endParaRPr>
          </a:p>
          <a:p>
            <a:pPr marL="285750" indent="-285750">
              <a:spcBef>
                <a:spcPct val="0"/>
              </a:spcBef>
              <a:buFont typeface="Arial" panose="020B0604020202020204" pitchFamily="34" charset="0"/>
              <a:buChar char="•"/>
            </a:pPr>
            <a:r>
              <a:rPr lang="en-GB" altLang="en-US" dirty="0">
                <a:solidFill>
                  <a:schemeClr val="bg1"/>
                </a:solidFill>
                <a:latin typeface="Calibri" panose="020F0502020204030204" pitchFamily="34" charset="0"/>
              </a:rPr>
              <a:t>Ensure a safe environment</a:t>
            </a:r>
          </a:p>
          <a:p>
            <a:pPr marL="285750" indent="-285750">
              <a:spcBef>
                <a:spcPct val="0"/>
              </a:spcBef>
              <a:buFont typeface="Arial" panose="020B0604020202020204" pitchFamily="34" charset="0"/>
              <a:buChar char="•"/>
            </a:pPr>
            <a:r>
              <a:rPr lang="en-GB" altLang="en-US" dirty="0">
                <a:solidFill>
                  <a:schemeClr val="bg1"/>
                </a:solidFill>
                <a:latin typeface="Calibri" panose="020F0502020204030204" pitchFamily="34" charset="0"/>
              </a:rPr>
              <a:t>Monitor and report on incidents and hazards</a:t>
            </a:r>
          </a:p>
          <a:p>
            <a:pPr marL="285750" indent="-285750">
              <a:spcBef>
                <a:spcPct val="0"/>
              </a:spcBef>
              <a:buFont typeface="Arial" panose="020B0604020202020204" pitchFamily="34" charset="0"/>
              <a:buChar char="•"/>
            </a:pPr>
            <a:r>
              <a:rPr lang="en-GB" altLang="en-US" dirty="0">
                <a:solidFill>
                  <a:schemeClr val="bg1"/>
                </a:solidFill>
                <a:latin typeface="Calibri" panose="020F0502020204030204" pitchFamily="34" charset="0"/>
              </a:rPr>
              <a:t>Support other agencies as required</a:t>
            </a: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p:txBody>
      </p:sp>
    </p:spTree>
    <p:extLst>
      <p:ext uri="{BB962C8B-B14F-4D97-AF65-F5344CB8AC3E}">
        <p14:creationId xmlns:p14="http://schemas.microsoft.com/office/powerpoint/2010/main" val="425317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177886"/>
            <a:ext cx="9144000" cy="6095999"/>
          </a:xfrm>
          <a:prstGeom prst="rect">
            <a:avLst/>
          </a:prstGeom>
        </p:spPr>
      </p:pic>
      <p:sp>
        <p:nvSpPr>
          <p:cNvPr id="3" name="Rectangle 2"/>
          <p:cNvSpPr/>
          <p:nvPr/>
        </p:nvSpPr>
        <p:spPr>
          <a:xfrm>
            <a:off x="207836" y="5268751"/>
            <a:ext cx="1561970" cy="468372"/>
          </a:xfrm>
          <a:prstGeom prst="rect">
            <a:avLst/>
          </a:prstGeom>
          <a:solidFill>
            <a:srgbClr val="61A534"/>
          </a:solidFill>
          <a:ln>
            <a:noFill/>
          </a:ln>
        </p:spPr>
        <p:style>
          <a:lnRef idx="1">
            <a:schemeClr val="accent1"/>
          </a:lnRef>
          <a:fillRef idx="3">
            <a:schemeClr val="accent1"/>
          </a:fillRef>
          <a:effectRef idx="2">
            <a:schemeClr val="accent1"/>
          </a:effectRef>
          <a:fontRef idx="minor">
            <a:schemeClr val="lt1"/>
          </a:fontRef>
        </p:style>
        <p:txBody>
          <a:bodyPr rtlCol="0" anchor="t" anchorCtr="0"/>
          <a:lstStyle/>
          <a:p>
            <a:pPr>
              <a:spcBef>
                <a:spcPct val="0"/>
              </a:spcBef>
            </a:pPr>
            <a:r>
              <a:rPr lang="en-GB" altLang="en-US" sz="2400" b="1" dirty="0">
                <a:solidFill>
                  <a:schemeClr val="bg1"/>
                </a:solidFill>
                <a:latin typeface="Calibri" panose="020F0502020204030204" pitchFamily="34" charset="0"/>
              </a:rPr>
              <a:t>Campsites</a:t>
            </a:r>
          </a:p>
          <a:p>
            <a:pPr>
              <a:spcBef>
                <a:spcPct val="0"/>
              </a:spcBef>
            </a:pPr>
            <a:endParaRPr lang="en-GB" altLang="en-US" dirty="0">
              <a:solidFill>
                <a:schemeClr val="bg1"/>
              </a:solidFill>
              <a:latin typeface="Calibri" panose="020F0502020204030204" pitchFamily="34" charset="0"/>
            </a:endParaRP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p:txBody>
      </p:sp>
    </p:spTree>
    <p:extLst>
      <p:ext uri="{BB962C8B-B14F-4D97-AF65-F5344CB8AC3E}">
        <p14:creationId xmlns:p14="http://schemas.microsoft.com/office/powerpoint/2010/main" val="3070159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hqprint">
            <a:extLst>
              <a:ext uri="{28A0092B-C50C-407E-A947-70E740481C1C}">
                <a14:useLocalDpi xmlns:a14="http://schemas.microsoft.com/office/drawing/2010/main" val="0"/>
              </a:ext>
            </a:extLst>
          </a:blip>
          <a:srcRect b="2138"/>
          <a:stretch/>
        </p:blipFill>
        <p:spPr>
          <a:xfrm>
            <a:off x="0" y="-96468"/>
            <a:ext cx="9144000" cy="5966325"/>
          </a:xfrm>
          <a:prstGeom prst="rect">
            <a:avLst/>
          </a:prstGeom>
        </p:spPr>
      </p:pic>
      <p:sp>
        <p:nvSpPr>
          <p:cNvPr id="3" name="Rectangle 2"/>
          <p:cNvSpPr/>
          <p:nvPr/>
        </p:nvSpPr>
        <p:spPr>
          <a:xfrm>
            <a:off x="207836" y="5268751"/>
            <a:ext cx="1178512" cy="468372"/>
          </a:xfrm>
          <a:prstGeom prst="rect">
            <a:avLst/>
          </a:prstGeom>
          <a:solidFill>
            <a:srgbClr val="61A534"/>
          </a:solidFill>
          <a:ln>
            <a:noFill/>
          </a:ln>
        </p:spPr>
        <p:style>
          <a:lnRef idx="1">
            <a:schemeClr val="accent1"/>
          </a:lnRef>
          <a:fillRef idx="3">
            <a:schemeClr val="accent1"/>
          </a:fillRef>
          <a:effectRef idx="2">
            <a:schemeClr val="accent1"/>
          </a:effectRef>
          <a:fontRef idx="minor">
            <a:schemeClr val="lt1"/>
          </a:fontRef>
        </p:style>
        <p:txBody>
          <a:bodyPr rtlCol="0" anchor="t" anchorCtr="0"/>
          <a:lstStyle/>
          <a:p>
            <a:pPr>
              <a:spcBef>
                <a:spcPct val="0"/>
              </a:spcBef>
            </a:pPr>
            <a:r>
              <a:rPr lang="en-GB" altLang="en-US" sz="2400" b="1" dirty="0">
                <a:solidFill>
                  <a:schemeClr val="bg1"/>
                </a:solidFill>
                <a:latin typeface="Calibri" panose="020F0502020204030204" pitchFamily="34" charset="0"/>
              </a:rPr>
              <a:t>Venues</a:t>
            </a:r>
          </a:p>
          <a:p>
            <a:pPr>
              <a:spcBef>
                <a:spcPct val="0"/>
              </a:spcBef>
            </a:pPr>
            <a:endParaRPr lang="en-GB" altLang="en-US" dirty="0">
              <a:solidFill>
                <a:schemeClr val="bg1"/>
              </a:solidFill>
              <a:latin typeface="Calibri" panose="020F0502020204030204" pitchFamily="34" charset="0"/>
            </a:endParaRP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p:txBody>
      </p:sp>
    </p:spTree>
    <p:extLst>
      <p:ext uri="{BB962C8B-B14F-4D97-AF65-F5344CB8AC3E}">
        <p14:creationId xmlns:p14="http://schemas.microsoft.com/office/powerpoint/2010/main" val="782213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p:cNvPicPr>
            <a:picLocks noChangeAspect="1" noChangeArrowheads="1"/>
          </p:cNvPicPr>
          <p:nvPr/>
        </p:nvPicPr>
        <p:blipFill rotWithShape="1">
          <a:blip r:embed="rId3">
            <a:lum bright="10000" contrast="10000"/>
            <a:extLst>
              <a:ext uri="{28A0092B-C50C-407E-A947-70E740481C1C}">
                <a14:useLocalDpi xmlns:a14="http://schemas.microsoft.com/office/drawing/2010/main" val="0"/>
              </a:ext>
            </a:extLst>
          </a:blip>
          <a:srcRect l="3773" t="7547" b="9899"/>
          <a:stretch/>
        </p:blipFill>
        <p:spPr bwMode="auto">
          <a:xfrm>
            <a:off x="0" y="0"/>
            <a:ext cx="9144000" cy="588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07836" y="5268751"/>
            <a:ext cx="2579610" cy="468372"/>
          </a:xfrm>
          <a:prstGeom prst="rect">
            <a:avLst/>
          </a:prstGeom>
          <a:solidFill>
            <a:srgbClr val="61A534"/>
          </a:solidFill>
          <a:ln>
            <a:noFill/>
          </a:ln>
        </p:spPr>
        <p:style>
          <a:lnRef idx="1">
            <a:schemeClr val="accent1"/>
          </a:lnRef>
          <a:fillRef idx="3">
            <a:schemeClr val="accent1"/>
          </a:fillRef>
          <a:effectRef idx="2">
            <a:schemeClr val="accent1"/>
          </a:effectRef>
          <a:fontRef idx="minor">
            <a:schemeClr val="lt1"/>
          </a:fontRef>
        </p:style>
        <p:txBody>
          <a:bodyPr rtlCol="0" anchor="t" anchorCtr="0"/>
          <a:lstStyle/>
          <a:p>
            <a:pPr>
              <a:spcBef>
                <a:spcPct val="0"/>
              </a:spcBef>
            </a:pPr>
            <a:r>
              <a:rPr lang="en-GB" altLang="en-US" sz="2400" b="1" dirty="0">
                <a:solidFill>
                  <a:schemeClr val="bg1"/>
                </a:solidFill>
                <a:latin typeface="Calibri" panose="020F0502020204030204" pitchFamily="34" charset="0"/>
              </a:rPr>
              <a:t>Viewing Platforms</a:t>
            </a:r>
          </a:p>
          <a:p>
            <a:pPr>
              <a:spcBef>
                <a:spcPct val="0"/>
              </a:spcBef>
            </a:pPr>
            <a:endParaRPr lang="en-GB" altLang="en-US" dirty="0">
              <a:solidFill>
                <a:schemeClr val="bg1"/>
              </a:solidFill>
              <a:latin typeface="Calibri" panose="020F0502020204030204" pitchFamily="34" charset="0"/>
            </a:endParaRP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p:txBody>
      </p:sp>
    </p:spTree>
    <p:extLst>
      <p:ext uri="{BB962C8B-B14F-4D97-AF65-F5344CB8AC3E}">
        <p14:creationId xmlns:p14="http://schemas.microsoft.com/office/powerpoint/2010/main" val="3043772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Festivalsfundraising\Festival 2014\Marketing\PHOTOS\BESTY 14\10671407_10154751799855438_84076350096858312_n.jpg"/>
          <p:cNvPicPr>
            <a:picLocks noChangeAspect="1" noChangeArrowheads="1"/>
          </p:cNvPicPr>
          <p:nvPr/>
        </p:nvPicPr>
        <p:blipFill rotWithShape="1">
          <a:blip r:embed="rId3">
            <a:extLst>
              <a:ext uri="{28A0092B-C50C-407E-A947-70E740481C1C}">
                <a14:useLocalDpi xmlns:a14="http://schemas.microsoft.com/office/drawing/2010/main" val="0"/>
              </a:ext>
            </a:extLst>
          </a:blip>
          <a:srcRect t="12303" r="25774" b="7551"/>
          <a:stretch/>
        </p:blipFill>
        <p:spPr bwMode="auto">
          <a:xfrm>
            <a:off x="0" y="6772"/>
            <a:ext cx="9128760" cy="592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07836" y="5268751"/>
            <a:ext cx="4054448" cy="483120"/>
          </a:xfrm>
          <a:prstGeom prst="rect">
            <a:avLst/>
          </a:prstGeom>
          <a:solidFill>
            <a:srgbClr val="61A534"/>
          </a:solidFill>
          <a:ln>
            <a:noFill/>
          </a:ln>
        </p:spPr>
        <p:style>
          <a:lnRef idx="1">
            <a:schemeClr val="accent1"/>
          </a:lnRef>
          <a:fillRef idx="3">
            <a:schemeClr val="accent1"/>
          </a:fillRef>
          <a:effectRef idx="2">
            <a:schemeClr val="accent1"/>
          </a:effectRef>
          <a:fontRef idx="minor">
            <a:schemeClr val="lt1"/>
          </a:fontRef>
        </p:style>
        <p:txBody>
          <a:bodyPr rtlCol="0" anchor="t" anchorCtr="0"/>
          <a:lstStyle/>
          <a:p>
            <a:pPr>
              <a:spcBef>
                <a:spcPct val="0"/>
              </a:spcBef>
            </a:pPr>
            <a:r>
              <a:rPr lang="en-GB" altLang="en-US" sz="2400" b="1" dirty="0">
                <a:solidFill>
                  <a:schemeClr val="bg1"/>
                </a:solidFill>
                <a:latin typeface="Calibri" panose="020F0502020204030204" pitchFamily="34" charset="0"/>
              </a:rPr>
              <a:t>Pedestrian Crossing/Car Parks</a:t>
            </a:r>
          </a:p>
          <a:p>
            <a:pPr>
              <a:spcBef>
                <a:spcPct val="0"/>
              </a:spcBef>
            </a:pPr>
            <a:endParaRPr lang="en-GB" altLang="en-US" dirty="0">
              <a:solidFill>
                <a:schemeClr val="bg1"/>
              </a:solidFill>
              <a:latin typeface="Calibri" panose="020F0502020204030204" pitchFamily="34" charset="0"/>
            </a:endParaRP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p:txBody>
      </p:sp>
    </p:spTree>
    <p:extLst>
      <p:ext uri="{BB962C8B-B14F-4D97-AF65-F5344CB8AC3E}">
        <p14:creationId xmlns:p14="http://schemas.microsoft.com/office/powerpoint/2010/main" val="4065778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hqprint">
            <a:extLst>
              <a:ext uri="{28A0092B-C50C-407E-A947-70E740481C1C}">
                <a14:useLocalDpi xmlns:a14="http://schemas.microsoft.com/office/drawing/2010/main" val="0"/>
              </a:ext>
            </a:extLst>
          </a:blip>
          <a:srcRect l="15471" t="14265" b="12884"/>
          <a:stretch/>
        </p:blipFill>
        <p:spPr>
          <a:xfrm>
            <a:off x="-15241" y="-22497"/>
            <a:ext cx="9159241" cy="5920378"/>
          </a:xfrm>
          <a:prstGeom prst="rect">
            <a:avLst/>
          </a:prstGeom>
        </p:spPr>
      </p:pic>
      <p:sp>
        <p:nvSpPr>
          <p:cNvPr id="3" name="Rectangle 2"/>
          <p:cNvSpPr/>
          <p:nvPr/>
        </p:nvSpPr>
        <p:spPr>
          <a:xfrm>
            <a:off x="207836" y="5268751"/>
            <a:ext cx="942538" cy="483120"/>
          </a:xfrm>
          <a:prstGeom prst="rect">
            <a:avLst/>
          </a:prstGeom>
          <a:solidFill>
            <a:srgbClr val="61A534"/>
          </a:solidFill>
          <a:ln>
            <a:noFill/>
          </a:ln>
        </p:spPr>
        <p:style>
          <a:lnRef idx="1">
            <a:schemeClr val="accent1"/>
          </a:lnRef>
          <a:fillRef idx="3">
            <a:schemeClr val="accent1"/>
          </a:fillRef>
          <a:effectRef idx="2">
            <a:schemeClr val="accent1"/>
          </a:effectRef>
          <a:fontRef idx="minor">
            <a:schemeClr val="lt1"/>
          </a:fontRef>
        </p:style>
        <p:txBody>
          <a:bodyPr rtlCol="0" anchor="t" anchorCtr="0"/>
          <a:lstStyle/>
          <a:p>
            <a:pPr>
              <a:spcBef>
                <a:spcPct val="0"/>
              </a:spcBef>
            </a:pPr>
            <a:r>
              <a:rPr lang="en-GB" altLang="en-US" sz="2400" b="1" dirty="0">
                <a:solidFill>
                  <a:schemeClr val="bg1"/>
                </a:solidFill>
                <a:latin typeface="Calibri" panose="020F0502020204030204" pitchFamily="34" charset="0"/>
              </a:rPr>
              <a:t>Gates</a:t>
            </a:r>
          </a:p>
          <a:p>
            <a:pPr>
              <a:spcBef>
                <a:spcPct val="0"/>
              </a:spcBef>
            </a:pPr>
            <a:endParaRPr lang="en-GB" altLang="en-US" dirty="0">
              <a:solidFill>
                <a:schemeClr val="bg1"/>
              </a:solidFill>
              <a:latin typeface="Calibri" panose="020F0502020204030204" pitchFamily="34" charset="0"/>
            </a:endParaRP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p:txBody>
      </p:sp>
    </p:spTree>
    <p:extLst>
      <p:ext uri="{BB962C8B-B14F-4D97-AF65-F5344CB8AC3E}">
        <p14:creationId xmlns:p14="http://schemas.microsoft.com/office/powerpoint/2010/main" val="3034901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Festivalsfundraising\Festival 2014\Marketing\PHOTOS\Bearded Theory\BeardedTheoryonFB.jpg"/>
          <p:cNvPicPr>
            <a:picLocks noChangeAspect="1" noChangeArrowheads="1"/>
          </p:cNvPicPr>
          <p:nvPr/>
        </p:nvPicPr>
        <p:blipFill rotWithShape="1">
          <a:blip r:embed="rId3">
            <a:extLst>
              <a:ext uri="{28A0092B-C50C-407E-A947-70E740481C1C}">
                <a14:useLocalDpi xmlns:a14="http://schemas.microsoft.com/office/drawing/2010/main" val="0"/>
              </a:ext>
            </a:extLst>
          </a:blip>
          <a:srcRect l="9052" t="20152" r="8263"/>
          <a:stretch/>
        </p:blipFill>
        <p:spPr bwMode="auto">
          <a:xfrm>
            <a:off x="1" y="15240"/>
            <a:ext cx="9144000" cy="589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07835" y="5268751"/>
            <a:ext cx="1738951" cy="453623"/>
          </a:xfrm>
          <a:prstGeom prst="rect">
            <a:avLst/>
          </a:prstGeom>
          <a:solidFill>
            <a:srgbClr val="61A534"/>
          </a:solidFill>
          <a:ln>
            <a:noFill/>
          </a:ln>
        </p:spPr>
        <p:style>
          <a:lnRef idx="1">
            <a:schemeClr val="accent1"/>
          </a:lnRef>
          <a:fillRef idx="3">
            <a:schemeClr val="accent1"/>
          </a:fillRef>
          <a:effectRef idx="2">
            <a:schemeClr val="accent1"/>
          </a:effectRef>
          <a:fontRef idx="minor">
            <a:schemeClr val="lt1"/>
          </a:fontRef>
        </p:style>
        <p:txBody>
          <a:bodyPr rtlCol="0" anchor="t" anchorCtr="0"/>
          <a:lstStyle/>
          <a:p>
            <a:pPr>
              <a:spcBef>
                <a:spcPct val="0"/>
              </a:spcBef>
            </a:pPr>
            <a:r>
              <a:rPr lang="en-GB" altLang="en-US" sz="2400" b="1" dirty="0">
                <a:solidFill>
                  <a:schemeClr val="bg1"/>
                </a:solidFill>
                <a:latin typeface="Calibri" panose="020F0502020204030204" pitchFamily="34" charset="0"/>
              </a:rPr>
              <a:t>Fire Towers</a:t>
            </a:r>
          </a:p>
          <a:p>
            <a:pPr>
              <a:spcBef>
                <a:spcPct val="0"/>
              </a:spcBef>
            </a:pPr>
            <a:endParaRPr lang="en-GB" altLang="en-US" dirty="0">
              <a:solidFill>
                <a:schemeClr val="bg1"/>
              </a:solidFill>
              <a:latin typeface="Calibri" panose="020F0502020204030204" pitchFamily="34" charset="0"/>
            </a:endParaRP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p:txBody>
      </p:sp>
    </p:spTree>
    <p:extLst>
      <p:ext uri="{BB962C8B-B14F-4D97-AF65-F5344CB8AC3E}">
        <p14:creationId xmlns:p14="http://schemas.microsoft.com/office/powerpoint/2010/main" val="1308801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5935B0-0ED6-2041-8737-CE7CB1AE6382}"/>
              </a:ext>
            </a:extLst>
          </p:cNvPr>
          <p:cNvSpPr>
            <a:spLocks noGrp="1"/>
          </p:cNvSpPr>
          <p:nvPr>
            <p:ph type="title"/>
          </p:nvPr>
        </p:nvSpPr>
        <p:spPr/>
        <p:txBody>
          <a:bodyPr/>
          <a:lstStyle/>
          <a:p>
            <a:r>
              <a:rPr lang="en-GB" dirty="0"/>
              <a:t>Welcome</a:t>
            </a:r>
            <a:br>
              <a:rPr lang="en-GB" dirty="0"/>
            </a:br>
            <a:endParaRPr lang="en-GB" dirty="0"/>
          </a:p>
        </p:txBody>
      </p:sp>
      <p:sp>
        <p:nvSpPr>
          <p:cNvPr id="6" name="Content Placeholder 5">
            <a:extLst>
              <a:ext uri="{FF2B5EF4-FFF2-40B4-BE49-F238E27FC236}">
                <a16:creationId xmlns:a16="http://schemas.microsoft.com/office/drawing/2014/main" id="{C05FF5FD-3A76-1A42-8ADC-0959AECA8354}"/>
              </a:ext>
            </a:extLst>
          </p:cNvPr>
          <p:cNvSpPr>
            <a:spLocks noGrp="1"/>
          </p:cNvSpPr>
          <p:nvPr>
            <p:ph idx="1"/>
          </p:nvPr>
        </p:nvSpPr>
        <p:spPr/>
        <p:txBody>
          <a:bodyPr anchor="ctr">
            <a:normAutofit/>
          </a:bodyPr>
          <a:lstStyle/>
          <a:p>
            <a:pPr marL="0" indent="0" algn="ctr">
              <a:buNone/>
            </a:pPr>
            <a:r>
              <a:rPr lang="en-GB" sz="3200" b="1" u="sng" dirty="0"/>
              <a:t>DO NOT SHARE SCREEN</a:t>
            </a:r>
            <a:br>
              <a:rPr lang="en-GB" sz="3200" b="1" dirty="0"/>
            </a:br>
            <a:r>
              <a:rPr lang="en-GB" sz="3200" b="1" dirty="0"/>
              <a:t>TRAINER NOTES ONLY</a:t>
            </a:r>
            <a:endParaRPr lang="en-GB" sz="3200" dirty="0"/>
          </a:p>
        </p:txBody>
      </p:sp>
    </p:spTree>
    <p:extLst>
      <p:ext uri="{BB962C8B-B14F-4D97-AF65-F5344CB8AC3E}">
        <p14:creationId xmlns:p14="http://schemas.microsoft.com/office/powerpoint/2010/main" val="3789547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S:\Festivalsfundraising\Festival 2014\Marketing\Glasto images\9X5A0728.jpg"/>
          <p:cNvPicPr>
            <a:picLocks noChangeAspect="1" noChangeArrowheads="1"/>
          </p:cNvPicPr>
          <p:nvPr/>
        </p:nvPicPr>
        <p:blipFill rotWithShape="1">
          <a:blip r:embed="rId3">
            <a:extLst>
              <a:ext uri="{28A0092B-C50C-407E-A947-70E740481C1C}">
                <a14:useLocalDpi xmlns:a14="http://schemas.microsoft.com/office/drawing/2010/main" val="0"/>
              </a:ext>
            </a:extLst>
          </a:blip>
          <a:srcRect t="3165"/>
          <a:stretch/>
        </p:blipFill>
        <p:spPr bwMode="auto">
          <a:xfrm>
            <a:off x="0" y="15240"/>
            <a:ext cx="9144000" cy="5904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07836" y="5268751"/>
            <a:ext cx="2373132" cy="497868"/>
          </a:xfrm>
          <a:prstGeom prst="rect">
            <a:avLst/>
          </a:prstGeom>
          <a:solidFill>
            <a:srgbClr val="61A534"/>
          </a:solidFill>
          <a:ln>
            <a:noFill/>
          </a:ln>
        </p:spPr>
        <p:style>
          <a:lnRef idx="1">
            <a:schemeClr val="accent1"/>
          </a:lnRef>
          <a:fillRef idx="3">
            <a:schemeClr val="accent1"/>
          </a:fillRef>
          <a:effectRef idx="2">
            <a:schemeClr val="accent1"/>
          </a:effectRef>
          <a:fontRef idx="minor">
            <a:schemeClr val="lt1"/>
          </a:fontRef>
        </p:style>
        <p:txBody>
          <a:bodyPr rtlCol="0" anchor="t" anchorCtr="0"/>
          <a:lstStyle/>
          <a:p>
            <a:pPr>
              <a:spcBef>
                <a:spcPct val="0"/>
              </a:spcBef>
            </a:pPr>
            <a:r>
              <a:rPr lang="en-GB" altLang="en-US" sz="2400" b="1" dirty="0">
                <a:solidFill>
                  <a:schemeClr val="bg1"/>
                </a:solidFill>
                <a:latin typeface="Calibri" panose="020F0502020204030204" pitchFamily="34" charset="0"/>
              </a:rPr>
              <a:t>Wristband Check</a:t>
            </a:r>
          </a:p>
          <a:p>
            <a:pPr>
              <a:spcBef>
                <a:spcPct val="0"/>
              </a:spcBef>
            </a:pPr>
            <a:endParaRPr lang="en-GB" altLang="en-US" dirty="0">
              <a:solidFill>
                <a:schemeClr val="bg1"/>
              </a:solidFill>
              <a:latin typeface="Calibri" panose="020F0502020204030204" pitchFamily="34" charset="0"/>
            </a:endParaRP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p:txBody>
      </p:sp>
    </p:spTree>
    <p:extLst>
      <p:ext uri="{BB962C8B-B14F-4D97-AF65-F5344CB8AC3E}">
        <p14:creationId xmlns:p14="http://schemas.microsoft.com/office/powerpoint/2010/main" val="1736286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D5726-7193-E34B-9C87-32B908854DA8}"/>
              </a:ext>
            </a:extLst>
          </p:cNvPr>
          <p:cNvSpPr>
            <a:spLocks noGrp="1"/>
          </p:cNvSpPr>
          <p:nvPr>
            <p:ph type="title"/>
          </p:nvPr>
        </p:nvSpPr>
        <p:spPr/>
        <p:txBody>
          <a:bodyPr/>
          <a:lstStyle/>
          <a:p>
            <a:r>
              <a:rPr lang="en-GB" dirty="0"/>
              <a:t>Trainers attention test</a:t>
            </a:r>
          </a:p>
        </p:txBody>
      </p:sp>
      <p:sp>
        <p:nvSpPr>
          <p:cNvPr id="3" name="Rectangle 2">
            <a:extLst>
              <a:ext uri="{FF2B5EF4-FFF2-40B4-BE49-F238E27FC236}">
                <a16:creationId xmlns:a16="http://schemas.microsoft.com/office/drawing/2014/main" id="{622B4CE9-0DEA-AD42-B2BA-2BBE8006A23B}"/>
              </a:ext>
            </a:extLst>
          </p:cNvPr>
          <p:cNvSpPr>
            <a:spLocks noChangeAspect="1"/>
          </p:cNvSpPr>
          <p:nvPr/>
        </p:nvSpPr>
        <p:spPr>
          <a:xfrm>
            <a:off x="256691" y="2185261"/>
            <a:ext cx="1080000" cy="10800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6F7E49C0-909A-EC4C-8B93-16529AE73A71}"/>
              </a:ext>
            </a:extLst>
          </p:cNvPr>
          <p:cNvSpPr txBox="1"/>
          <p:nvPr/>
        </p:nvSpPr>
        <p:spPr>
          <a:xfrm>
            <a:off x="640238" y="2540595"/>
            <a:ext cx="31290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3" action="ppaction://hlinksldjump"/>
              </a:rPr>
              <a:t>1</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4E7C2492-EC00-B942-9E1D-AFCD51B3AD82}"/>
              </a:ext>
            </a:extLst>
          </p:cNvPr>
          <p:cNvSpPr>
            <a:spLocks noChangeAspect="1"/>
          </p:cNvSpPr>
          <p:nvPr/>
        </p:nvSpPr>
        <p:spPr>
          <a:xfrm>
            <a:off x="1755974" y="2185261"/>
            <a:ext cx="1080000" cy="10800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21BCA9FA-622F-B44D-899F-640C531D2308}"/>
              </a:ext>
            </a:extLst>
          </p:cNvPr>
          <p:cNvSpPr txBox="1"/>
          <p:nvPr/>
        </p:nvSpPr>
        <p:spPr>
          <a:xfrm>
            <a:off x="2139521" y="2540595"/>
            <a:ext cx="31290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4" action="ppaction://hlinksldjump"/>
              </a:rPr>
              <a:t>2</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B3F0D8D7-27E0-A54E-AC8D-AB9C35A5D4F3}"/>
              </a:ext>
            </a:extLst>
          </p:cNvPr>
          <p:cNvSpPr>
            <a:spLocks noChangeAspect="1"/>
          </p:cNvSpPr>
          <p:nvPr/>
        </p:nvSpPr>
        <p:spPr>
          <a:xfrm>
            <a:off x="3255257" y="2185261"/>
            <a:ext cx="1080000" cy="10800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6A179F50-8CEA-6A46-A517-A1095889E963}"/>
              </a:ext>
            </a:extLst>
          </p:cNvPr>
          <p:cNvSpPr txBox="1"/>
          <p:nvPr/>
        </p:nvSpPr>
        <p:spPr>
          <a:xfrm>
            <a:off x="3638804" y="2540595"/>
            <a:ext cx="31290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5" action="ppaction://hlinksldjump"/>
              </a:rPr>
              <a:t>3</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C56B6742-656B-DE45-91F4-304105CBAE5C}"/>
              </a:ext>
            </a:extLst>
          </p:cNvPr>
          <p:cNvSpPr>
            <a:spLocks noChangeAspect="1"/>
          </p:cNvSpPr>
          <p:nvPr/>
        </p:nvSpPr>
        <p:spPr>
          <a:xfrm>
            <a:off x="4751199" y="2185261"/>
            <a:ext cx="1080000" cy="10800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TextBox 12">
            <a:hlinkClick r:id="rId6" action="ppaction://hlinksldjump"/>
            <a:extLst>
              <a:ext uri="{FF2B5EF4-FFF2-40B4-BE49-F238E27FC236}">
                <a16:creationId xmlns:a16="http://schemas.microsoft.com/office/drawing/2014/main" id="{560BBC2A-78BB-7D43-9390-74725E42C213}"/>
              </a:ext>
            </a:extLst>
          </p:cNvPr>
          <p:cNvSpPr txBox="1"/>
          <p:nvPr/>
        </p:nvSpPr>
        <p:spPr>
          <a:xfrm>
            <a:off x="5134746" y="2540595"/>
            <a:ext cx="31290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6" action="ppaction://hlinksldjump"/>
              </a:rPr>
              <a:t>4</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5101D440-9ACD-264A-9048-46F959851E3B}"/>
              </a:ext>
            </a:extLst>
          </p:cNvPr>
          <p:cNvSpPr>
            <a:spLocks noChangeAspect="1"/>
          </p:cNvSpPr>
          <p:nvPr/>
        </p:nvSpPr>
        <p:spPr>
          <a:xfrm>
            <a:off x="6250482" y="2185261"/>
            <a:ext cx="1080000" cy="10800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C9482187-DFC8-A44E-9F5F-A3622E4B517E}"/>
              </a:ext>
            </a:extLst>
          </p:cNvPr>
          <p:cNvSpPr txBox="1"/>
          <p:nvPr/>
        </p:nvSpPr>
        <p:spPr>
          <a:xfrm>
            <a:off x="6634029" y="2540595"/>
            <a:ext cx="31290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7" action="ppaction://hlinksldjump"/>
              </a:rPr>
              <a:t>5</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F24F3E57-A286-0842-B0F5-A535F3899440}"/>
              </a:ext>
            </a:extLst>
          </p:cNvPr>
          <p:cNvSpPr>
            <a:spLocks noChangeAspect="1"/>
          </p:cNvSpPr>
          <p:nvPr/>
        </p:nvSpPr>
        <p:spPr>
          <a:xfrm>
            <a:off x="7749765" y="2185261"/>
            <a:ext cx="1080000" cy="10800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5DA60AEC-9914-FC43-846F-CE1D6DC70733}"/>
              </a:ext>
            </a:extLst>
          </p:cNvPr>
          <p:cNvSpPr txBox="1"/>
          <p:nvPr/>
        </p:nvSpPr>
        <p:spPr>
          <a:xfrm>
            <a:off x="8133312" y="2540595"/>
            <a:ext cx="31290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8" action="ppaction://hlinksldjump"/>
              </a:rPr>
              <a:t>6</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A126C6AA-3DDF-AC42-9342-372F2B76A98D}"/>
              </a:ext>
            </a:extLst>
          </p:cNvPr>
          <p:cNvSpPr>
            <a:spLocks noChangeAspect="1"/>
          </p:cNvSpPr>
          <p:nvPr/>
        </p:nvSpPr>
        <p:spPr>
          <a:xfrm>
            <a:off x="254111" y="3902990"/>
            <a:ext cx="1080000" cy="10800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0995193F-8CC8-8647-A5AC-7136D06CD2AB}"/>
              </a:ext>
            </a:extLst>
          </p:cNvPr>
          <p:cNvSpPr txBox="1"/>
          <p:nvPr/>
        </p:nvSpPr>
        <p:spPr>
          <a:xfrm>
            <a:off x="637658" y="4258324"/>
            <a:ext cx="31290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9" action="ppaction://hlinksldjump"/>
              </a:rPr>
              <a:t>7</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A0608151-00D7-2243-BE94-5CB60D7D2DB8}"/>
              </a:ext>
            </a:extLst>
          </p:cNvPr>
          <p:cNvSpPr>
            <a:spLocks noChangeAspect="1"/>
          </p:cNvSpPr>
          <p:nvPr/>
        </p:nvSpPr>
        <p:spPr>
          <a:xfrm>
            <a:off x="1753394" y="3902990"/>
            <a:ext cx="1080000" cy="10800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0CC2FABF-9A12-A34A-A540-69F96EDA7FE7}"/>
              </a:ext>
            </a:extLst>
          </p:cNvPr>
          <p:cNvSpPr txBox="1"/>
          <p:nvPr/>
        </p:nvSpPr>
        <p:spPr>
          <a:xfrm>
            <a:off x="2136941" y="4258324"/>
            <a:ext cx="31290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10" action="ppaction://hlinksldjump"/>
              </a:rPr>
              <a:t>8</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DE312494-0F5F-7E44-A7F0-9287F48015CF}"/>
              </a:ext>
            </a:extLst>
          </p:cNvPr>
          <p:cNvSpPr>
            <a:spLocks noChangeAspect="1"/>
          </p:cNvSpPr>
          <p:nvPr/>
        </p:nvSpPr>
        <p:spPr>
          <a:xfrm>
            <a:off x="3252677" y="3902990"/>
            <a:ext cx="1080000" cy="10800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2509AF24-7545-A84D-92E3-13BC2D56CD78}"/>
              </a:ext>
            </a:extLst>
          </p:cNvPr>
          <p:cNvSpPr txBox="1"/>
          <p:nvPr/>
        </p:nvSpPr>
        <p:spPr>
          <a:xfrm>
            <a:off x="3636224" y="4258324"/>
            <a:ext cx="31290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11" action="ppaction://hlinksldjump"/>
              </a:rPr>
              <a:t>9</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A8D84782-DB45-F047-9141-8BBBDB208A17}"/>
              </a:ext>
            </a:extLst>
          </p:cNvPr>
          <p:cNvSpPr>
            <a:spLocks noChangeAspect="1"/>
          </p:cNvSpPr>
          <p:nvPr/>
        </p:nvSpPr>
        <p:spPr>
          <a:xfrm>
            <a:off x="4748619" y="3902990"/>
            <a:ext cx="1080000" cy="10800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F1585B21-7571-B74E-91FA-DFD4EFE13BC1}"/>
              </a:ext>
            </a:extLst>
          </p:cNvPr>
          <p:cNvSpPr txBox="1"/>
          <p:nvPr/>
        </p:nvSpPr>
        <p:spPr>
          <a:xfrm>
            <a:off x="5132166" y="4258324"/>
            <a:ext cx="44114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12" action="ppaction://hlinksldjump"/>
              </a:rPr>
              <a:t>10</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A29C730C-D245-A240-9B63-E674B7A126A2}"/>
              </a:ext>
            </a:extLst>
          </p:cNvPr>
          <p:cNvSpPr>
            <a:spLocks noChangeAspect="1"/>
          </p:cNvSpPr>
          <p:nvPr/>
        </p:nvSpPr>
        <p:spPr>
          <a:xfrm>
            <a:off x="6247902" y="3902990"/>
            <a:ext cx="1080000" cy="10800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B683FECF-C8D8-974C-A51B-B002F0A58164}"/>
              </a:ext>
            </a:extLst>
          </p:cNvPr>
          <p:cNvSpPr txBox="1"/>
          <p:nvPr/>
        </p:nvSpPr>
        <p:spPr>
          <a:xfrm>
            <a:off x="6631449" y="4258324"/>
            <a:ext cx="42402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13" action="ppaction://hlinksldjump"/>
              </a:rPr>
              <a:t>11</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 name="Rectangle 27">
            <a:extLst>
              <a:ext uri="{FF2B5EF4-FFF2-40B4-BE49-F238E27FC236}">
                <a16:creationId xmlns:a16="http://schemas.microsoft.com/office/drawing/2014/main" id="{030FDD2E-DF28-D645-B1D0-CC2F3D69271F}"/>
              </a:ext>
            </a:extLst>
          </p:cNvPr>
          <p:cNvSpPr>
            <a:spLocks noChangeAspect="1"/>
          </p:cNvSpPr>
          <p:nvPr/>
        </p:nvSpPr>
        <p:spPr>
          <a:xfrm>
            <a:off x="7747185" y="3902990"/>
            <a:ext cx="1080000" cy="10800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F3890252-E642-8C44-9271-390F0BE7D41D}"/>
              </a:ext>
            </a:extLst>
          </p:cNvPr>
          <p:cNvSpPr txBox="1"/>
          <p:nvPr/>
        </p:nvSpPr>
        <p:spPr>
          <a:xfrm>
            <a:off x="8130732" y="4258324"/>
            <a:ext cx="44114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14" action="ppaction://hlinksldjump"/>
              </a:rPr>
              <a:t>12</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54746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b="1" dirty="0"/>
              <a:t>BEING ON SHIFT</a:t>
            </a:r>
          </a:p>
        </p:txBody>
      </p:sp>
    </p:spTree>
    <p:extLst>
      <p:ext uri="{BB962C8B-B14F-4D97-AF65-F5344CB8AC3E}">
        <p14:creationId xmlns:p14="http://schemas.microsoft.com/office/powerpoint/2010/main" val="161010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a:spLocks noChangeArrowheads="1"/>
          </p:cNvSpPr>
          <p:nvPr/>
        </p:nvSpPr>
        <p:spPr bwMode="auto">
          <a:xfrm>
            <a:off x="6665842" y="1690689"/>
            <a:ext cx="184950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spcBef>
                <a:spcPct val="0"/>
              </a:spcBef>
            </a:pPr>
            <a:endParaRPr lang="en-GB" altLang="en-US" sz="2000" dirty="0">
              <a:solidFill>
                <a:srgbClr val="0070C0"/>
              </a:solidFill>
            </a:endParaRPr>
          </a:p>
          <a:p>
            <a:pPr eaLnBrk="1" hangingPunct="1">
              <a:spcBef>
                <a:spcPct val="0"/>
              </a:spcBef>
              <a:buNone/>
            </a:pPr>
            <a:endParaRPr lang="en-GB" altLang="en-US" sz="2000" dirty="0"/>
          </a:p>
          <a:p>
            <a:pPr eaLnBrk="1" hangingPunct="1">
              <a:spcBef>
                <a:spcPct val="0"/>
              </a:spcBef>
            </a:pPr>
            <a:endParaRPr lang="en-GB" altLang="en-US" dirty="0"/>
          </a:p>
        </p:txBody>
      </p:sp>
      <p:pic>
        <p:nvPicPr>
          <p:cNvPr id="4" name="Picture 4" descr="IMG_8313.jpg"/>
          <p:cNvPicPr>
            <a:picLocks noChangeAspect="1"/>
          </p:cNvPicPr>
          <p:nvPr/>
        </p:nvPicPr>
        <p:blipFill rotWithShape="1">
          <a:blip r:embed="rId3">
            <a:extLst>
              <a:ext uri="{28A0092B-C50C-407E-A947-70E740481C1C}">
                <a14:useLocalDpi xmlns:a14="http://schemas.microsoft.com/office/drawing/2010/main" val="0"/>
              </a:ext>
            </a:extLst>
          </a:blip>
          <a:srcRect t="21372" b="14028"/>
          <a:stretch/>
        </p:blipFill>
        <p:spPr bwMode="auto">
          <a:xfrm flipH="1">
            <a:off x="0" y="0"/>
            <a:ext cx="9144000" cy="5928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96326" y="3602182"/>
            <a:ext cx="3924692" cy="2093431"/>
          </a:xfrm>
          <a:prstGeom prst="rect">
            <a:avLst/>
          </a:prstGeom>
          <a:solidFill>
            <a:srgbClr val="61A534"/>
          </a:solidFill>
          <a:ln>
            <a:noFill/>
          </a:ln>
        </p:spPr>
        <p:style>
          <a:lnRef idx="1">
            <a:schemeClr val="accent1"/>
          </a:lnRef>
          <a:fillRef idx="3">
            <a:schemeClr val="accent1"/>
          </a:fillRef>
          <a:effectRef idx="2">
            <a:schemeClr val="accent1"/>
          </a:effectRef>
          <a:fontRef idx="minor">
            <a:schemeClr val="lt1"/>
          </a:fontRef>
        </p:style>
        <p:txBody>
          <a:bodyPr rtlCol="0" anchor="t" anchorCtr="0"/>
          <a:lstStyle/>
          <a:p>
            <a:pPr>
              <a:spcBef>
                <a:spcPct val="0"/>
              </a:spcBef>
            </a:pPr>
            <a:r>
              <a:rPr lang="en-GB" altLang="en-US" sz="2400" b="1" dirty="0">
                <a:solidFill>
                  <a:schemeClr val="bg1"/>
                </a:solidFill>
                <a:latin typeface="Calibri" panose="020F0502020204030204" pitchFamily="34" charset="0"/>
              </a:rPr>
              <a:t>Get to Know the Festival</a:t>
            </a:r>
          </a:p>
          <a:p>
            <a:pPr marL="285750" indent="-285750">
              <a:spcBef>
                <a:spcPct val="0"/>
              </a:spcBef>
              <a:buFont typeface="Arial" panose="020B0604020202020204" pitchFamily="34" charset="0"/>
              <a:buChar char="•"/>
            </a:pPr>
            <a:r>
              <a:rPr lang="en-GB" altLang="en-US" dirty="0">
                <a:solidFill>
                  <a:schemeClr val="bg1"/>
                </a:solidFill>
                <a:latin typeface="Calibri" panose="020F0502020204030204" pitchFamily="34" charset="0"/>
              </a:rPr>
              <a:t>Explore</a:t>
            </a:r>
          </a:p>
          <a:p>
            <a:pPr marL="285750" indent="-285750">
              <a:spcBef>
                <a:spcPct val="0"/>
              </a:spcBef>
              <a:buFont typeface="Arial" panose="020B0604020202020204" pitchFamily="34" charset="0"/>
              <a:buChar char="•"/>
            </a:pPr>
            <a:r>
              <a:rPr lang="en-GB" altLang="en-US" dirty="0">
                <a:solidFill>
                  <a:schemeClr val="bg1"/>
                </a:solidFill>
                <a:latin typeface="Calibri" panose="020F0502020204030204" pitchFamily="34" charset="0"/>
              </a:rPr>
              <a:t>Identify your position</a:t>
            </a:r>
          </a:p>
          <a:p>
            <a:pPr marL="285750" indent="-285750">
              <a:spcBef>
                <a:spcPct val="0"/>
              </a:spcBef>
              <a:buFont typeface="Arial" panose="020B0604020202020204" pitchFamily="34" charset="0"/>
              <a:buChar char="•"/>
            </a:pPr>
            <a:r>
              <a:rPr lang="en-GB" altLang="en-US" dirty="0">
                <a:solidFill>
                  <a:schemeClr val="bg1"/>
                </a:solidFill>
                <a:latin typeface="Calibri" panose="020F0502020204030204" pitchFamily="34" charset="0"/>
              </a:rPr>
              <a:t>Work out your route/s to shift</a:t>
            </a:r>
          </a:p>
          <a:p>
            <a:pPr marL="285750" indent="-285750">
              <a:spcBef>
                <a:spcPct val="0"/>
              </a:spcBef>
              <a:buFont typeface="Arial" panose="020B0604020202020204" pitchFamily="34" charset="0"/>
              <a:buChar char="•"/>
            </a:pPr>
            <a:r>
              <a:rPr lang="en-GB" altLang="en-US" dirty="0">
                <a:solidFill>
                  <a:schemeClr val="bg1"/>
                </a:solidFill>
                <a:latin typeface="Calibri" panose="020F0502020204030204" pitchFamily="34" charset="0"/>
              </a:rPr>
              <a:t>Always carry your map</a:t>
            </a:r>
          </a:p>
          <a:p>
            <a:pPr marL="285750" indent="-285750">
              <a:spcBef>
                <a:spcPct val="0"/>
              </a:spcBef>
              <a:buFont typeface="Arial" panose="020B0604020202020204" pitchFamily="34" charset="0"/>
              <a:buChar char="•"/>
            </a:pPr>
            <a:r>
              <a:rPr lang="en-GB" altLang="en-US" dirty="0">
                <a:solidFill>
                  <a:schemeClr val="bg1"/>
                </a:solidFill>
                <a:latin typeface="Calibri" panose="020F0502020204030204" pitchFamily="34" charset="0"/>
              </a:rPr>
              <a:t>Know the importance of grid references</a:t>
            </a: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p:txBody>
      </p:sp>
    </p:spTree>
    <p:extLst>
      <p:ext uri="{BB962C8B-B14F-4D97-AF65-F5344CB8AC3E}">
        <p14:creationId xmlns:p14="http://schemas.microsoft.com/office/powerpoint/2010/main" val="1270455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 y="1"/>
            <a:ext cx="9540240" cy="1386000"/>
          </a:xfrm>
        </p:spPr>
        <p:txBody>
          <a:bodyPr>
            <a:normAutofit/>
          </a:bodyPr>
          <a:lstStyle/>
          <a:p>
            <a:pPr algn="ctr"/>
            <a:r>
              <a:rPr lang="en-GB" sz="3000" dirty="0"/>
              <a:t>NAVIGATING FESTIVAL SITEMAPs</a:t>
            </a:r>
          </a:p>
        </p:txBody>
      </p:sp>
      <p:sp>
        <p:nvSpPr>
          <p:cNvPr id="6" name="TextBox 2"/>
          <p:cNvSpPr txBox="1">
            <a:spLocks noChangeArrowheads="1"/>
          </p:cNvSpPr>
          <p:nvPr/>
        </p:nvSpPr>
        <p:spPr bwMode="auto">
          <a:xfrm>
            <a:off x="450850" y="1521154"/>
            <a:ext cx="80645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br>
              <a:rPr lang="en-GB" altLang="en-US" sz="2800" dirty="0"/>
            </a:br>
            <a:endParaRPr lang="en-GB" altLang="en-US" sz="2800" dirty="0"/>
          </a:p>
          <a:p>
            <a:pPr eaLnBrk="1" hangingPunct="1">
              <a:spcBef>
                <a:spcPct val="0"/>
              </a:spcBef>
            </a:pPr>
            <a:endParaRPr lang="en-GB" altLang="en-US" sz="2800" dirty="0"/>
          </a:p>
        </p:txBody>
      </p:sp>
      <p:pic>
        <p:nvPicPr>
          <p:cNvPr id="7" name="Picture 6">
            <a:extLst>
              <a:ext uri="{FF2B5EF4-FFF2-40B4-BE49-F238E27FC236}">
                <a16:creationId xmlns:a16="http://schemas.microsoft.com/office/drawing/2014/main" id="{A8B3860A-58F2-4892-BC5C-2291C1860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2287"/>
            <a:ext cx="9144000" cy="4553426"/>
          </a:xfrm>
          <a:prstGeom prst="rect">
            <a:avLst/>
          </a:prstGeom>
        </p:spPr>
      </p:pic>
    </p:spTree>
    <p:extLst>
      <p:ext uri="{BB962C8B-B14F-4D97-AF65-F5344CB8AC3E}">
        <p14:creationId xmlns:p14="http://schemas.microsoft.com/office/powerpoint/2010/main" val="42706492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3999" cy="1063568"/>
          </a:xfrm>
        </p:spPr>
        <p:txBody>
          <a:bodyPr>
            <a:normAutofit/>
          </a:bodyPr>
          <a:lstStyle/>
          <a:p>
            <a:pPr algn="ctr"/>
            <a:r>
              <a:rPr lang="en-GB" sz="4400" dirty="0"/>
              <a:t>RADIO PHONETIC ALPHABET</a:t>
            </a:r>
          </a:p>
        </p:txBody>
      </p:sp>
      <p:graphicFrame>
        <p:nvGraphicFramePr>
          <p:cNvPr id="3" name="Table 2"/>
          <p:cNvGraphicFramePr>
            <a:graphicFrameLocks noGrp="1"/>
          </p:cNvGraphicFramePr>
          <p:nvPr>
            <p:extLst>
              <p:ext uri="{D42A27DB-BD31-4B8C-83A1-F6EECF244321}">
                <p14:modId xmlns:p14="http://schemas.microsoft.com/office/powerpoint/2010/main" val="1787633031"/>
              </p:ext>
            </p:extLst>
          </p:nvPr>
        </p:nvGraphicFramePr>
        <p:xfrm>
          <a:off x="86984" y="1180249"/>
          <a:ext cx="9057015" cy="4443310"/>
        </p:xfrm>
        <a:graphic>
          <a:graphicData uri="http://schemas.openxmlformats.org/drawingml/2006/table">
            <a:tbl>
              <a:tblPr>
                <a:tableStyleId>{5C22544A-7EE6-4342-B048-85BDC9FD1C3A}</a:tableStyleId>
              </a:tblPr>
              <a:tblGrid>
                <a:gridCol w="1757651">
                  <a:extLst>
                    <a:ext uri="{9D8B030D-6E8A-4147-A177-3AD203B41FA5}">
                      <a16:colId xmlns:a16="http://schemas.microsoft.com/office/drawing/2014/main" val="2242790759"/>
                    </a:ext>
                  </a:extLst>
                </a:gridCol>
                <a:gridCol w="1691045">
                  <a:extLst>
                    <a:ext uri="{9D8B030D-6E8A-4147-A177-3AD203B41FA5}">
                      <a16:colId xmlns:a16="http://schemas.microsoft.com/office/drawing/2014/main" val="1735243589"/>
                    </a:ext>
                  </a:extLst>
                </a:gridCol>
                <a:gridCol w="1737360">
                  <a:extLst>
                    <a:ext uri="{9D8B030D-6E8A-4147-A177-3AD203B41FA5}">
                      <a16:colId xmlns:a16="http://schemas.microsoft.com/office/drawing/2014/main" val="1455686597"/>
                    </a:ext>
                  </a:extLst>
                </a:gridCol>
                <a:gridCol w="2087880">
                  <a:extLst>
                    <a:ext uri="{9D8B030D-6E8A-4147-A177-3AD203B41FA5}">
                      <a16:colId xmlns:a16="http://schemas.microsoft.com/office/drawing/2014/main" val="4065169377"/>
                    </a:ext>
                  </a:extLst>
                </a:gridCol>
                <a:gridCol w="1783079">
                  <a:extLst>
                    <a:ext uri="{9D8B030D-6E8A-4147-A177-3AD203B41FA5}">
                      <a16:colId xmlns:a16="http://schemas.microsoft.com/office/drawing/2014/main" val="910658102"/>
                    </a:ext>
                  </a:extLst>
                </a:gridCol>
              </a:tblGrid>
              <a:tr h="742912">
                <a:tc>
                  <a:txBody>
                    <a:bodyPr/>
                    <a:lstStyle/>
                    <a:p>
                      <a:r>
                        <a:rPr lang="en-GB" sz="3200" b="1" dirty="0"/>
                        <a:t>A</a:t>
                      </a:r>
                      <a:r>
                        <a:rPr lang="en-GB" sz="3200" dirty="0"/>
                        <a:t>lpha</a:t>
                      </a:r>
                    </a:p>
                  </a:txBody>
                  <a:tcPr>
                    <a:solidFill>
                      <a:schemeClr val="bg1"/>
                    </a:solidFill>
                  </a:tcPr>
                </a:tc>
                <a:tc>
                  <a:txBody>
                    <a:bodyPr/>
                    <a:lstStyle/>
                    <a:p>
                      <a:r>
                        <a:rPr lang="en-GB" sz="3200" b="1" dirty="0"/>
                        <a:t>B</a:t>
                      </a:r>
                      <a:r>
                        <a:rPr lang="en-GB" sz="3200" dirty="0"/>
                        <a:t>ravo</a:t>
                      </a:r>
                    </a:p>
                  </a:txBody>
                  <a:tcPr>
                    <a:solidFill>
                      <a:schemeClr val="bg1"/>
                    </a:solidFill>
                  </a:tcPr>
                </a:tc>
                <a:tc>
                  <a:txBody>
                    <a:bodyPr/>
                    <a:lstStyle/>
                    <a:p>
                      <a:r>
                        <a:rPr lang="en-GB" sz="3200" b="1" dirty="0"/>
                        <a:t>C</a:t>
                      </a:r>
                      <a:r>
                        <a:rPr lang="en-GB" sz="3200" dirty="0"/>
                        <a:t>harlie</a:t>
                      </a:r>
                    </a:p>
                  </a:txBody>
                  <a:tcPr>
                    <a:solidFill>
                      <a:schemeClr val="bg1"/>
                    </a:solidFill>
                  </a:tcPr>
                </a:tc>
                <a:tc>
                  <a:txBody>
                    <a:bodyPr/>
                    <a:lstStyle/>
                    <a:p>
                      <a:r>
                        <a:rPr lang="en-GB" sz="3200" b="1" dirty="0"/>
                        <a:t>D</a:t>
                      </a:r>
                      <a:r>
                        <a:rPr lang="en-GB" sz="3200" dirty="0"/>
                        <a:t>elta</a:t>
                      </a:r>
                    </a:p>
                  </a:txBody>
                  <a:tcPr>
                    <a:solidFill>
                      <a:schemeClr val="bg1"/>
                    </a:solidFill>
                  </a:tcPr>
                </a:tc>
                <a:tc>
                  <a:txBody>
                    <a:bodyPr/>
                    <a:lstStyle/>
                    <a:p>
                      <a:r>
                        <a:rPr lang="en-GB" sz="3200" b="1" dirty="0"/>
                        <a:t>E</a:t>
                      </a:r>
                      <a:r>
                        <a:rPr lang="en-GB" sz="3200" dirty="0"/>
                        <a:t>cho</a:t>
                      </a:r>
                    </a:p>
                  </a:txBody>
                  <a:tcPr>
                    <a:solidFill>
                      <a:schemeClr val="bg1"/>
                    </a:solidFill>
                  </a:tcPr>
                </a:tc>
                <a:extLst>
                  <a:ext uri="{0D108BD9-81ED-4DB2-BD59-A6C34878D82A}">
                    <a16:rowId xmlns:a16="http://schemas.microsoft.com/office/drawing/2014/main" val="1973076495"/>
                  </a:ext>
                </a:extLst>
              </a:tr>
              <a:tr h="742912">
                <a:tc>
                  <a:txBody>
                    <a:bodyPr/>
                    <a:lstStyle/>
                    <a:p>
                      <a:r>
                        <a:rPr lang="en-GB" sz="3200" b="1" dirty="0"/>
                        <a:t>F</a:t>
                      </a:r>
                      <a:r>
                        <a:rPr lang="en-GB" sz="3200" dirty="0"/>
                        <a:t>oxtrot</a:t>
                      </a:r>
                    </a:p>
                  </a:txBody>
                  <a:tcPr>
                    <a:solidFill>
                      <a:schemeClr val="bg1"/>
                    </a:solidFill>
                  </a:tcPr>
                </a:tc>
                <a:tc>
                  <a:txBody>
                    <a:bodyPr/>
                    <a:lstStyle/>
                    <a:p>
                      <a:r>
                        <a:rPr lang="en-GB" sz="3200" b="1" dirty="0"/>
                        <a:t>G</a:t>
                      </a:r>
                      <a:r>
                        <a:rPr lang="en-GB" sz="3200" dirty="0"/>
                        <a:t>olf</a:t>
                      </a:r>
                    </a:p>
                  </a:txBody>
                  <a:tcPr>
                    <a:solidFill>
                      <a:schemeClr val="bg1"/>
                    </a:solidFill>
                  </a:tcPr>
                </a:tc>
                <a:tc>
                  <a:txBody>
                    <a:bodyPr/>
                    <a:lstStyle/>
                    <a:p>
                      <a:r>
                        <a:rPr lang="en-GB" sz="3200" b="1" dirty="0"/>
                        <a:t>H</a:t>
                      </a:r>
                      <a:r>
                        <a:rPr lang="en-GB" sz="3200" dirty="0"/>
                        <a:t>otel</a:t>
                      </a:r>
                    </a:p>
                  </a:txBody>
                  <a:tcPr>
                    <a:solidFill>
                      <a:schemeClr val="bg1"/>
                    </a:solidFill>
                  </a:tcPr>
                </a:tc>
                <a:tc>
                  <a:txBody>
                    <a:bodyPr/>
                    <a:lstStyle/>
                    <a:p>
                      <a:r>
                        <a:rPr lang="en-GB" sz="3200" b="1" dirty="0"/>
                        <a:t>I</a:t>
                      </a:r>
                      <a:r>
                        <a:rPr lang="en-GB" sz="3200" dirty="0"/>
                        <a:t>ndia</a:t>
                      </a:r>
                    </a:p>
                  </a:txBody>
                  <a:tcPr>
                    <a:solidFill>
                      <a:schemeClr val="bg1"/>
                    </a:solidFill>
                  </a:tcPr>
                </a:tc>
                <a:tc>
                  <a:txBody>
                    <a:bodyPr/>
                    <a:lstStyle/>
                    <a:p>
                      <a:r>
                        <a:rPr lang="en-GB" sz="3200" b="1" dirty="0"/>
                        <a:t>J</a:t>
                      </a:r>
                      <a:r>
                        <a:rPr lang="en-GB" sz="3200" dirty="0"/>
                        <a:t>uliet</a:t>
                      </a:r>
                    </a:p>
                  </a:txBody>
                  <a:tcPr>
                    <a:solidFill>
                      <a:schemeClr val="bg1"/>
                    </a:solidFill>
                  </a:tcPr>
                </a:tc>
                <a:extLst>
                  <a:ext uri="{0D108BD9-81ED-4DB2-BD59-A6C34878D82A}">
                    <a16:rowId xmlns:a16="http://schemas.microsoft.com/office/drawing/2014/main" val="4290986383"/>
                  </a:ext>
                </a:extLst>
              </a:tr>
              <a:tr h="728750">
                <a:tc>
                  <a:txBody>
                    <a:bodyPr/>
                    <a:lstStyle/>
                    <a:p>
                      <a:r>
                        <a:rPr lang="en-GB" sz="3200" b="1" dirty="0"/>
                        <a:t>K</a:t>
                      </a:r>
                      <a:r>
                        <a:rPr lang="en-GB" sz="3200" dirty="0"/>
                        <a:t>ilo</a:t>
                      </a:r>
                    </a:p>
                  </a:txBody>
                  <a:tcPr>
                    <a:solidFill>
                      <a:schemeClr val="bg1"/>
                    </a:solidFill>
                  </a:tcPr>
                </a:tc>
                <a:tc>
                  <a:txBody>
                    <a:bodyPr/>
                    <a:lstStyle/>
                    <a:p>
                      <a:r>
                        <a:rPr lang="en-GB" sz="3200" b="1" dirty="0"/>
                        <a:t>L</a:t>
                      </a:r>
                      <a:r>
                        <a:rPr lang="en-GB" sz="3200" dirty="0"/>
                        <a:t>ima</a:t>
                      </a:r>
                    </a:p>
                  </a:txBody>
                  <a:tcPr>
                    <a:solidFill>
                      <a:schemeClr val="bg1"/>
                    </a:solidFill>
                  </a:tcPr>
                </a:tc>
                <a:tc>
                  <a:txBody>
                    <a:bodyPr/>
                    <a:lstStyle/>
                    <a:p>
                      <a:r>
                        <a:rPr lang="en-GB" sz="3200" b="1" dirty="0"/>
                        <a:t>M</a:t>
                      </a:r>
                      <a:r>
                        <a:rPr lang="en-GB" sz="3200" dirty="0"/>
                        <a:t>ike</a:t>
                      </a:r>
                    </a:p>
                  </a:txBody>
                  <a:tcPr>
                    <a:solidFill>
                      <a:schemeClr val="bg1"/>
                    </a:solidFill>
                  </a:tcPr>
                </a:tc>
                <a:tc>
                  <a:txBody>
                    <a:bodyPr/>
                    <a:lstStyle/>
                    <a:p>
                      <a:r>
                        <a:rPr lang="en-GB" sz="3200" b="1" dirty="0"/>
                        <a:t>N</a:t>
                      </a:r>
                      <a:r>
                        <a:rPr lang="en-GB" sz="3200" dirty="0"/>
                        <a:t>ovember</a:t>
                      </a:r>
                    </a:p>
                  </a:txBody>
                  <a:tcPr>
                    <a:solidFill>
                      <a:schemeClr val="bg1"/>
                    </a:solidFill>
                  </a:tcPr>
                </a:tc>
                <a:tc>
                  <a:txBody>
                    <a:bodyPr/>
                    <a:lstStyle/>
                    <a:p>
                      <a:r>
                        <a:rPr lang="en-GB" sz="3200" b="1" dirty="0"/>
                        <a:t>O</a:t>
                      </a:r>
                      <a:r>
                        <a:rPr lang="en-GB" sz="3200" dirty="0"/>
                        <a:t>scar</a:t>
                      </a:r>
                    </a:p>
                  </a:txBody>
                  <a:tcPr>
                    <a:solidFill>
                      <a:schemeClr val="bg1"/>
                    </a:solidFill>
                  </a:tcPr>
                </a:tc>
                <a:extLst>
                  <a:ext uri="{0D108BD9-81ED-4DB2-BD59-A6C34878D82A}">
                    <a16:rowId xmlns:a16="http://schemas.microsoft.com/office/drawing/2014/main" val="2901108519"/>
                  </a:ext>
                </a:extLst>
              </a:tr>
              <a:tr h="742912">
                <a:tc>
                  <a:txBody>
                    <a:bodyPr/>
                    <a:lstStyle/>
                    <a:p>
                      <a:r>
                        <a:rPr lang="en-GB" sz="3200" b="1" dirty="0"/>
                        <a:t>P</a:t>
                      </a:r>
                      <a:r>
                        <a:rPr lang="en-GB" sz="3200" dirty="0"/>
                        <a:t>apa</a:t>
                      </a:r>
                    </a:p>
                  </a:txBody>
                  <a:tcPr>
                    <a:solidFill>
                      <a:schemeClr val="bg1"/>
                    </a:solidFill>
                  </a:tcPr>
                </a:tc>
                <a:tc>
                  <a:txBody>
                    <a:bodyPr/>
                    <a:lstStyle/>
                    <a:p>
                      <a:r>
                        <a:rPr lang="en-GB" sz="3200" b="1" dirty="0"/>
                        <a:t>Q</a:t>
                      </a:r>
                      <a:r>
                        <a:rPr lang="en-GB" sz="3200" dirty="0"/>
                        <a:t>uebec</a:t>
                      </a:r>
                    </a:p>
                  </a:txBody>
                  <a:tcPr>
                    <a:solidFill>
                      <a:schemeClr val="bg1"/>
                    </a:solidFill>
                  </a:tcPr>
                </a:tc>
                <a:tc>
                  <a:txBody>
                    <a:bodyPr/>
                    <a:lstStyle/>
                    <a:p>
                      <a:r>
                        <a:rPr lang="en-GB" sz="3200" b="1" dirty="0"/>
                        <a:t>R</a:t>
                      </a:r>
                      <a:r>
                        <a:rPr lang="en-GB" sz="3200" dirty="0"/>
                        <a:t>omeo</a:t>
                      </a:r>
                    </a:p>
                  </a:txBody>
                  <a:tcPr>
                    <a:solidFill>
                      <a:schemeClr val="bg1"/>
                    </a:solidFill>
                  </a:tcPr>
                </a:tc>
                <a:tc>
                  <a:txBody>
                    <a:bodyPr/>
                    <a:lstStyle/>
                    <a:p>
                      <a:r>
                        <a:rPr lang="en-GB" sz="3200" b="1" dirty="0"/>
                        <a:t>S</a:t>
                      </a:r>
                      <a:r>
                        <a:rPr lang="en-GB" sz="3200" dirty="0"/>
                        <a:t>ierra</a:t>
                      </a:r>
                    </a:p>
                  </a:txBody>
                  <a:tcPr>
                    <a:solidFill>
                      <a:schemeClr val="bg1"/>
                    </a:solidFill>
                  </a:tcPr>
                </a:tc>
                <a:tc>
                  <a:txBody>
                    <a:bodyPr/>
                    <a:lstStyle/>
                    <a:p>
                      <a:r>
                        <a:rPr lang="en-GB" sz="3200" b="1" dirty="0"/>
                        <a:t>T</a:t>
                      </a:r>
                      <a:r>
                        <a:rPr lang="en-GB" sz="3200" dirty="0"/>
                        <a:t>ango</a:t>
                      </a:r>
                    </a:p>
                  </a:txBody>
                  <a:tcPr>
                    <a:solidFill>
                      <a:schemeClr val="bg1"/>
                    </a:solidFill>
                  </a:tcPr>
                </a:tc>
                <a:extLst>
                  <a:ext uri="{0D108BD9-81ED-4DB2-BD59-A6C34878D82A}">
                    <a16:rowId xmlns:a16="http://schemas.microsoft.com/office/drawing/2014/main" val="3763345863"/>
                  </a:ext>
                </a:extLst>
              </a:tr>
              <a:tr h="742912">
                <a:tc>
                  <a:txBody>
                    <a:bodyPr/>
                    <a:lstStyle/>
                    <a:p>
                      <a:r>
                        <a:rPr lang="en-GB" sz="3200" b="1" dirty="0"/>
                        <a:t>U</a:t>
                      </a:r>
                      <a:r>
                        <a:rPr lang="en-GB" sz="3200" dirty="0"/>
                        <a:t>niform</a:t>
                      </a:r>
                    </a:p>
                  </a:txBody>
                  <a:tcPr>
                    <a:solidFill>
                      <a:schemeClr val="bg1"/>
                    </a:solidFill>
                  </a:tcPr>
                </a:tc>
                <a:tc>
                  <a:txBody>
                    <a:bodyPr/>
                    <a:lstStyle/>
                    <a:p>
                      <a:r>
                        <a:rPr lang="en-GB" sz="3200" b="1" dirty="0"/>
                        <a:t>V</a:t>
                      </a:r>
                      <a:r>
                        <a:rPr lang="en-GB" sz="3200" dirty="0"/>
                        <a:t>ictor</a:t>
                      </a:r>
                    </a:p>
                  </a:txBody>
                  <a:tcPr>
                    <a:solidFill>
                      <a:schemeClr val="bg1"/>
                    </a:solidFill>
                  </a:tcPr>
                </a:tc>
                <a:tc>
                  <a:txBody>
                    <a:bodyPr/>
                    <a:lstStyle/>
                    <a:p>
                      <a:r>
                        <a:rPr lang="en-GB" sz="3200" b="1" dirty="0"/>
                        <a:t>W</a:t>
                      </a:r>
                      <a:r>
                        <a:rPr lang="en-GB" sz="3200" dirty="0"/>
                        <a:t>hiskey</a:t>
                      </a:r>
                    </a:p>
                  </a:txBody>
                  <a:tcPr>
                    <a:solidFill>
                      <a:schemeClr val="bg1"/>
                    </a:solidFill>
                  </a:tcPr>
                </a:tc>
                <a:tc>
                  <a:txBody>
                    <a:bodyPr/>
                    <a:lstStyle/>
                    <a:p>
                      <a:r>
                        <a:rPr lang="en-GB" sz="3200" b="1" dirty="0"/>
                        <a:t>X</a:t>
                      </a:r>
                      <a:r>
                        <a:rPr lang="en-GB" sz="3200" dirty="0"/>
                        <a:t>-ray</a:t>
                      </a:r>
                    </a:p>
                  </a:txBody>
                  <a:tcPr>
                    <a:solidFill>
                      <a:schemeClr val="bg1"/>
                    </a:solidFill>
                  </a:tcPr>
                </a:tc>
                <a:tc>
                  <a:txBody>
                    <a:bodyPr/>
                    <a:lstStyle/>
                    <a:p>
                      <a:r>
                        <a:rPr lang="en-GB" sz="3200" b="1" dirty="0"/>
                        <a:t>Y</a:t>
                      </a:r>
                      <a:r>
                        <a:rPr lang="en-GB" sz="3200" dirty="0"/>
                        <a:t>ankee</a:t>
                      </a:r>
                    </a:p>
                  </a:txBody>
                  <a:tcPr>
                    <a:solidFill>
                      <a:schemeClr val="bg1"/>
                    </a:solidFill>
                  </a:tcPr>
                </a:tc>
                <a:extLst>
                  <a:ext uri="{0D108BD9-81ED-4DB2-BD59-A6C34878D82A}">
                    <a16:rowId xmlns:a16="http://schemas.microsoft.com/office/drawing/2014/main" val="648365604"/>
                  </a:ext>
                </a:extLst>
              </a:tr>
              <a:tr h="742912">
                <a:tc>
                  <a:txBody>
                    <a:bodyPr/>
                    <a:lstStyle/>
                    <a:p>
                      <a:r>
                        <a:rPr lang="en-GB" sz="3200" b="1" dirty="0"/>
                        <a:t>Z</a:t>
                      </a:r>
                      <a:r>
                        <a:rPr lang="en-GB" sz="3200" dirty="0"/>
                        <a:t>ulu</a:t>
                      </a:r>
                    </a:p>
                  </a:txBody>
                  <a:tcPr>
                    <a:solidFill>
                      <a:schemeClr val="bg1"/>
                    </a:solidFill>
                  </a:tcPr>
                </a:tc>
                <a:tc>
                  <a:txBody>
                    <a:bodyPr/>
                    <a:lstStyle/>
                    <a:p>
                      <a:endParaRPr lang="en-GB" sz="3200" dirty="0"/>
                    </a:p>
                  </a:txBody>
                  <a:tcPr>
                    <a:solidFill>
                      <a:schemeClr val="bg1"/>
                    </a:solidFill>
                  </a:tcPr>
                </a:tc>
                <a:tc>
                  <a:txBody>
                    <a:bodyPr/>
                    <a:lstStyle/>
                    <a:p>
                      <a:endParaRPr lang="en-GB" sz="3200" dirty="0"/>
                    </a:p>
                  </a:txBody>
                  <a:tcPr>
                    <a:solidFill>
                      <a:schemeClr val="bg1"/>
                    </a:solidFill>
                  </a:tcPr>
                </a:tc>
                <a:tc>
                  <a:txBody>
                    <a:bodyPr/>
                    <a:lstStyle/>
                    <a:p>
                      <a:endParaRPr lang="en-GB" sz="3200" dirty="0"/>
                    </a:p>
                  </a:txBody>
                  <a:tcPr>
                    <a:solidFill>
                      <a:schemeClr val="bg1"/>
                    </a:solidFill>
                  </a:tcPr>
                </a:tc>
                <a:tc>
                  <a:txBody>
                    <a:bodyPr/>
                    <a:lstStyle/>
                    <a:p>
                      <a:endParaRPr lang="en-GB" sz="3200" dirty="0"/>
                    </a:p>
                  </a:txBody>
                  <a:tcPr>
                    <a:solidFill>
                      <a:schemeClr val="bg1"/>
                    </a:solidFill>
                  </a:tcPr>
                </a:tc>
                <a:extLst>
                  <a:ext uri="{0D108BD9-81ED-4DB2-BD59-A6C34878D82A}">
                    <a16:rowId xmlns:a16="http://schemas.microsoft.com/office/drawing/2014/main" val="676773239"/>
                  </a:ext>
                </a:extLst>
              </a:tr>
            </a:tbl>
          </a:graphicData>
        </a:graphic>
      </p:graphicFrame>
    </p:spTree>
    <p:extLst>
      <p:ext uri="{BB962C8B-B14F-4D97-AF65-F5344CB8AC3E}">
        <p14:creationId xmlns:p14="http://schemas.microsoft.com/office/powerpoint/2010/main" val="25612438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b="1" dirty="0"/>
              <a:t>KEEPING SAFE</a:t>
            </a:r>
          </a:p>
        </p:txBody>
      </p:sp>
    </p:spTree>
    <p:extLst>
      <p:ext uri="{BB962C8B-B14F-4D97-AF65-F5344CB8AC3E}">
        <p14:creationId xmlns:p14="http://schemas.microsoft.com/office/powerpoint/2010/main" val="133916492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6000"/>
          </a:xfrm>
        </p:spPr>
        <p:txBody>
          <a:bodyPr>
            <a:normAutofit/>
          </a:bodyPr>
          <a:lstStyle/>
          <a:p>
            <a:pPr algn="ctr"/>
            <a:r>
              <a:rPr lang="en-GB" sz="4400" dirty="0"/>
              <a:t>Staying safe</a:t>
            </a:r>
          </a:p>
        </p:txBody>
      </p:sp>
      <p:sp>
        <p:nvSpPr>
          <p:cNvPr id="5" name="Content Placeholder 4">
            <a:extLst>
              <a:ext uri="{FF2B5EF4-FFF2-40B4-BE49-F238E27FC236}">
                <a16:creationId xmlns:a16="http://schemas.microsoft.com/office/drawing/2014/main" id="{28541642-0B49-3F47-BDB0-F95B75D38D95}"/>
              </a:ext>
            </a:extLst>
          </p:cNvPr>
          <p:cNvSpPr>
            <a:spLocks noGrp="1"/>
          </p:cNvSpPr>
          <p:nvPr>
            <p:ph idx="1"/>
          </p:nvPr>
        </p:nvSpPr>
        <p:spPr/>
        <p:txBody>
          <a:bodyPr anchor="ctr"/>
          <a:lstStyle/>
          <a:p>
            <a:pPr marL="0" lvl="0" indent="0" algn="ctr">
              <a:buNone/>
            </a:pPr>
            <a:r>
              <a:rPr lang="en-GB" sz="3200" b="1" u="sng" dirty="0">
                <a:solidFill>
                  <a:prstClr val="black"/>
                </a:solidFill>
              </a:rPr>
              <a:t>DO NOT SHARE SCREEN</a:t>
            </a:r>
            <a:br>
              <a:rPr lang="en-GB" sz="3200" b="1" dirty="0">
                <a:solidFill>
                  <a:prstClr val="black"/>
                </a:solidFill>
              </a:rPr>
            </a:br>
            <a:r>
              <a:rPr lang="en-GB" sz="3200" b="1" dirty="0">
                <a:solidFill>
                  <a:prstClr val="black"/>
                </a:solidFill>
              </a:rPr>
              <a:t>TRAINER NOTES ONLY</a:t>
            </a:r>
            <a:endParaRPr lang="en-GB" sz="3200" dirty="0">
              <a:solidFill>
                <a:prstClr val="black"/>
              </a:solidFill>
            </a:endParaRPr>
          </a:p>
        </p:txBody>
      </p:sp>
    </p:spTree>
    <p:extLst>
      <p:ext uri="{BB962C8B-B14F-4D97-AF65-F5344CB8AC3E}">
        <p14:creationId xmlns:p14="http://schemas.microsoft.com/office/powerpoint/2010/main" val="16372721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6000"/>
          </a:xfrm>
        </p:spPr>
        <p:txBody>
          <a:bodyPr>
            <a:normAutofit/>
          </a:bodyPr>
          <a:lstStyle/>
          <a:p>
            <a:pPr algn="ctr"/>
            <a:r>
              <a:rPr lang="en-GB" sz="4400" dirty="0"/>
              <a:t>NOISE AT WORK</a:t>
            </a:r>
          </a:p>
        </p:txBody>
      </p:sp>
      <p:pic>
        <p:nvPicPr>
          <p:cNvPr id="4" name="Picture 3">
            <a:extLst>
              <a:ext uri="{FF2B5EF4-FFF2-40B4-BE49-F238E27FC236}">
                <a16:creationId xmlns:a16="http://schemas.microsoft.com/office/drawing/2014/main" id="{113BB70F-DC7B-E34C-AB60-8F30BC6F40A5}"/>
              </a:ext>
            </a:extLst>
          </p:cNvPr>
          <p:cNvPicPr>
            <a:picLocks noChangeAspect="1"/>
          </p:cNvPicPr>
          <p:nvPr/>
        </p:nvPicPr>
        <p:blipFill rotWithShape="1">
          <a:blip r:embed="rId3">
            <a:extLst>
              <a:ext uri="{28A0092B-C50C-407E-A947-70E740481C1C}">
                <a14:useLocalDpi xmlns:a14="http://schemas.microsoft.com/office/drawing/2010/main" val="0"/>
              </a:ext>
            </a:extLst>
          </a:blip>
          <a:srcRect t="15584" b="29414"/>
          <a:stretch/>
        </p:blipFill>
        <p:spPr>
          <a:xfrm>
            <a:off x="218661" y="995673"/>
            <a:ext cx="8706678" cy="4788901"/>
          </a:xfrm>
          <a:prstGeom prst="rect">
            <a:avLst/>
          </a:prstGeom>
        </p:spPr>
      </p:pic>
    </p:spTree>
    <p:extLst>
      <p:ext uri="{BB962C8B-B14F-4D97-AF65-F5344CB8AC3E}">
        <p14:creationId xmlns:p14="http://schemas.microsoft.com/office/powerpoint/2010/main" val="1762995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Jaye\Desktop\IMG_1149.JPG"/>
          <p:cNvPicPr>
            <a:picLocks noChangeAspect="1" noChangeArrowheads="1"/>
          </p:cNvPicPr>
          <p:nvPr/>
        </p:nvPicPr>
        <p:blipFill rotWithShape="1">
          <a:blip r:embed="rId3">
            <a:extLst>
              <a:ext uri="{28A0092B-C50C-407E-A947-70E740481C1C}">
                <a14:useLocalDpi xmlns:a14="http://schemas.microsoft.com/office/drawing/2010/main" val="0"/>
              </a:ext>
            </a:extLst>
          </a:blip>
          <a:srcRect t="808" b="12720"/>
          <a:stretch/>
        </p:blipFill>
        <p:spPr bwMode="auto">
          <a:xfrm>
            <a:off x="0" y="0"/>
            <a:ext cx="9144000" cy="592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9410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5235"/>
          </a:xfrm>
        </p:spPr>
        <p:txBody>
          <a:bodyPr>
            <a:normAutofit/>
          </a:bodyPr>
          <a:lstStyle/>
          <a:p>
            <a:pPr algn="ctr"/>
            <a:r>
              <a:rPr lang="en-GB" sz="4400" dirty="0"/>
              <a:t>SESSION OUTLINE</a:t>
            </a:r>
          </a:p>
        </p:txBody>
      </p:sp>
      <p:sp>
        <p:nvSpPr>
          <p:cNvPr id="3" name="Content Placeholder 2"/>
          <p:cNvSpPr>
            <a:spLocks noGrp="1"/>
          </p:cNvSpPr>
          <p:nvPr>
            <p:ph idx="1"/>
          </p:nvPr>
        </p:nvSpPr>
        <p:spPr>
          <a:xfrm>
            <a:off x="304186" y="1135627"/>
            <a:ext cx="4539663" cy="4351338"/>
          </a:xfrm>
        </p:spPr>
        <p:txBody>
          <a:bodyPr>
            <a:normAutofit/>
          </a:bodyPr>
          <a:lstStyle/>
          <a:p>
            <a:r>
              <a:rPr lang="en-GB" sz="3200" dirty="0"/>
              <a:t>What is Stewarding? </a:t>
            </a:r>
          </a:p>
          <a:p>
            <a:r>
              <a:rPr lang="en-GB" sz="3200" dirty="0"/>
              <a:t>Roles and Responsibilities</a:t>
            </a:r>
          </a:p>
          <a:p>
            <a:r>
              <a:rPr lang="en-GB" sz="3200" dirty="0"/>
              <a:t>Being on Shift</a:t>
            </a:r>
          </a:p>
          <a:p>
            <a:r>
              <a:rPr lang="en-GB" sz="3200" dirty="0"/>
              <a:t>Keeping Safe</a:t>
            </a:r>
          </a:p>
          <a:p>
            <a:r>
              <a:rPr lang="en-GB" sz="3200" dirty="0"/>
              <a:t>Casualties &amp; Reporting Medicals</a:t>
            </a:r>
          </a:p>
          <a:p>
            <a:endParaRPr lang="en-GB" sz="3200" dirty="0"/>
          </a:p>
          <a:p>
            <a:endParaRPr lang="en-GB" sz="2400" dirty="0"/>
          </a:p>
        </p:txBody>
      </p:sp>
      <p:sp>
        <p:nvSpPr>
          <p:cNvPr id="5" name="Content Placeholder 2"/>
          <p:cNvSpPr txBox="1">
            <a:spLocks/>
          </p:cNvSpPr>
          <p:nvPr/>
        </p:nvSpPr>
        <p:spPr>
          <a:xfrm>
            <a:off x="4843849" y="1135627"/>
            <a:ext cx="4300151" cy="46108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dirty="0"/>
              <a:t>Emergencies</a:t>
            </a:r>
          </a:p>
          <a:p>
            <a:r>
              <a:rPr lang="en-GB" sz="3200" dirty="0"/>
              <a:t>Using Radios</a:t>
            </a:r>
          </a:p>
          <a:p>
            <a:r>
              <a:rPr lang="en-GB" sz="3200" dirty="0"/>
              <a:t>Lost &amp; Found Children</a:t>
            </a:r>
          </a:p>
          <a:p>
            <a:r>
              <a:rPr lang="en-GB" sz="3200" dirty="0"/>
              <a:t>Disability Awareness</a:t>
            </a:r>
          </a:p>
          <a:p>
            <a:endParaRPr lang="en-GB" sz="2400" dirty="0"/>
          </a:p>
        </p:txBody>
      </p:sp>
    </p:spTree>
    <p:extLst>
      <p:ext uri="{BB962C8B-B14F-4D97-AF65-F5344CB8AC3E}">
        <p14:creationId xmlns:p14="http://schemas.microsoft.com/office/powerpoint/2010/main" val="7590705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Jaye\Desktop\IMG_0120.JPG"/>
          <p:cNvPicPr>
            <a:picLocks noChangeAspect="1" noChangeArrowheads="1"/>
          </p:cNvPicPr>
          <p:nvPr/>
        </p:nvPicPr>
        <p:blipFill rotWithShape="1">
          <a:blip r:embed="rId3">
            <a:extLst>
              <a:ext uri="{28A0092B-C50C-407E-A947-70E740481C1C}">
                <a14:useLocalDpi xmlns:a14="http://schemas.microsoft.com/office/drawing/2010/main" val="0"/>
              </a:ext>
            </a:extLst>
          </a:blip>
          <a:srcRect b="9337"/>
          <a:stretch/>
        </p:blipFill>
        <p:spPr bwMode="auto">
          <a:xfrm>
            <a:off x="0" y="0"/>
            <a:ext cx="9144000" cy="592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81557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b="14319"/>
          <a:stretch/>
        </p:blipFill>
        <p:spPr>
          <a:xfrm>
            <a:off x="0" y="0"/>
            <a:ext cx="9144000" cy="5874327"/>
          </a:xfrm>
        </p:spPr>
      </p:pic>
    </p:spTree>
    <p:extLst>
      <p:ext uri="{BB962C8B-B14F-4D97-AF65-F5344CB8AC3E}">
        <p14:creationId xmlns:p14="http://schemas.microsoft.com/office/powerpoint/2010/main" val="7893458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p:cNvPicPr>
            <a:picLocks noChangeAspect="1"/>
          </p:cNvPicPr>
          <p:nvPr/>
        </p:nvPicPr>
        <p:blipFill rotWithShape="1">
          <a:blip r:embed="rId3">
            <a:extLst>
              <a:ext uri="{28A0092B-C50C-407E-A947-70E740481C1C}">
                <a14:useLocalDpi xmlns:a14="http://schemas.microsoft.com/office/drawing/2010/main" val="0"/>
              </a:ext>
            </a:extLst>
          </a:blip>
          <a:srcRect t="9597" b="5433"/>
          <a:stretch/>
        </p:blipFill>
        <p:spPr>
          <a:xfrm>
            <a:off x="0" y="0"/>
            <a:ext cx="9240982" cy="5888182"/>
          </a:xfrm>
          <a:prstGeom prst="rect">
            <a:avLst/>
          </a:prstGeom>
        </p:spPr>
      </p:pic>
    </p:spTree>
    <p:extLst>
      <p:ext uri="{BB962C8B-B14F-4D97-AF65-F5344CB8AC3E}">
        <p14:creationId xmlns:p14="http://schemas.microsoft.com/office/powerpoint/2010/main" val="37619193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tractor and crowds with steward.jpg"/>
          <p:cNvPicPr>
            <a:picLocks noChangeAspect="1"/>
          </p:cNvPicPr>
          <p:nvPr/>
        </p:nvPicPr>
        <p:blipFill rotWithShape="1">
          <a:blip r:embed="rId3">
            <a:extLst>
              <a:ext uri="{28A0092B-C50C-407E-A947-70E740481C1C}">
                <a14:useLocalDpi xmlns:a14="http://schemas.microsoft.com/office/drawing/2010/main" val="0"/>
              </a:ext>
            </a:extLst>
          </a:blip>
          <a:srcRect t="6463" b="7892"/>
          <a:stretch/>
        </p:blipFill>
        <p:spPr bwMode="auto">
          <a:xfrm>
            <a:off x="0" y="0"/>
            <a:ext cx="9144000" cy="587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44240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Build up of waste.JPG"/>
          <p:cNvPicPr>
            <a:picLocks noChangeAspect="1"/>
          </p:cNvPicPr>
          <p:nvPr/>
        </p:nvPicPr>
        <p:blipFill rotWithShape="1">
          <a:blip r:embed="rId3">
            <a:extLst>
              <a:ext uri="{28A0092B-C50C-407E-A947-70E740481C1C}">
                <a14:useLocalDpi xmlns:a14="http://schemas.microsoft.com/office/drawing/2010/main" val="0"/>
              </a:ext>
            </a:extLst>
          </a:blip>
          <a:srcRect b="5568"/>
          <a:stretch/>
        </p:blipFill>
        <p:spPr bwMode="auto">
          <a:xfrm>
            <a:off x="4960441" y="0"/>
            <a:ext cx="4183559" cy="5923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build up of combustibles.jpg"/>
          <p:cNvPicPr>
            <a:picLocks noChangeAspect="1"/>
          </p:cNvPicPr>
          <p:nvPr/>
        </p:nvPicPr>
        <p:blipFill rotWithShape="1">
          <a:blip r:embed="rId4">
            <a:extLst>
              <a:ext uri="{28A0092B-C50C-407E-A947-70E740481C1C}">
                <a14:useLocalDpi xmlns:a14="http://schemas.microsoft.com/office/drawing/2010/main" val="0"/>
              </a:ext>
            </a:extLst>
          </a:blip>
          <a:srcRect r="37274"/>
          <a:stretch/>
        </p:blipFill>
        <p:spPr bwMode="auto">
          <a:xfrm>
            <a:off x="-1" y="0"/>
            <a:ext cx="4946073" cy="5923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305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fencing blown over.jpg"/>
          <p:cNvPicPr>
            <a:picLocks noChangeAspect="1"/>
          </p:cNvPicPr>
          <p:nvPr/>
        </p:nvPicPr>
        <p:blipFill rotWithShape="1">
          <a:blip r:embed="rId3">
            <a:extLst>
              <a:ext uri="{28A0092B-C50C-407E-A947-70E740481C1C}">
                <a14:useLocalDpi xmlns:a14="http://schemas.microsoft.com/office/drawing/2010/main" val="0"/>
              </a:ext>
            </a:extLst>
          </a:blip>
          <a:srcRect l="14557" r="27407"/>
          <a:stretch/>
        </p:blipFill>
        <p:spPr bwMode="auto">
          <a:xfrm>
            <a:off x="14514" y="0"/>
            <a:ext cx="4571339" cy="590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Wet weather.jpg"/>
          <p:cNvPicPr>
            <a:picLocks noChangeAspect="1"/>
          </p:cNvPicPr>
          <p:nvPr/>
        </p:nvPicPr>
        <p:blipFill rotWithShape="1">
          <a:blip r:embed="rId4">
            <a:extLst>
              <a:ext uri="{28A0092B-C50C-407E-A947-70E740481C1C}">
                <a14:useLocalDpi xmlns:a14="http://schemas.microsoft.com/office/drawing/2010/main" val="0"/>
              </a:ext>
            </a:extLst>
          </a:blip>
          <a:srcRect r="42354"/>
          <a:stretch/>
        </p:blipFill>
        <p:spPr bwMode="auto">
          <a:xfrm>
            <a:off x="4585853" y="0"/>
            <a:ext cx="4543633" cy="5911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78573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Festival goers enjoy the sunshine at the Glastonbury Festival, at Worthy Farm in Somerset"/>
          <p:cNvPicPr>
            <a:picLocks noChangeAspect="1" noChangeArrowheads="1"/>
          </p:cNvPicPr>
          <p:nvPr/>
        </p:nvPicPr>
        <p:blipFill rotWithShape="1">
          <a:blip r:embed="rId3">
            <a:extLst>
              <a:ext uri="{28A0092B-C50C-407E-A947-70E740481C1C}">
                <a14:useLocalDpi xmlns:a14="http://schemas.microsoft.com/office/drawing/2010/main" val="0"/>
              </a:ext>
            </a:extLst>
          </a:blip>
          <a:srcRect l="7086" r="18572" b="19014"/>
          <a:stretch/>
        </p:blipFill>
        <p:spPr bwMode="auto">
          <a:xfrm>
            <a:off x="-13855" y="0"/>
            <a:ext cx="9157855" cy="5883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29869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2011-glastonbury-festival-preview-hints-and-tips-part-two_a-strange-man-on-a-strange-car_800x709px72Dpi"/>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7325" b="10183"/>
          <a:stretch/>
        </p:blipFill>
        <p:spPr bwMode="auto">
          <a:xfrm>
            <a:off x="0" y="15240"/>
            <a:ext cx="9144000" cy="5874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48448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Festivalsfundraising\Festival 2012\Marketing and communications\Marketing Photos\2012 FESTIVALS\Reading\P1010262.JPG"/>
          <p:cNvPicPr>
            <a:picLocks noChangeAspect="1" noChangeArrowheads="1"/>
          </p:cNvPicPr>
          <p:nvPr/>
        </p:nvPicPr>
        <p:blipFill rotWithShape="1">
          <a:blip r:embed="rId3">
            <a:extLst>
              <a:ext uri="{28A0092B-C50C-407E-A947-70E740481C1C}">
                <a14:useLocalDpi xmlns:a14="http://schemas.microsoft.com/office/drawing/2010/main" val="0"/>
              </a:ext>
            </a:extLst>
          </a:blip>
          <a:srcRect l="11309" t="15350" b="6646"/>
          <a:stretch/>
        </p:blipFill>
        <p:spPr bwMode="auto">
          <a:xfrm>
            <a:off x="0" y="0"/>
            <a:ext cx="9144000" cy="590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3250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026000"/>
          </a:xfrm>
        </p:spPr>
        <p:txBody>
          <a:bodyPr>
            <a:normAutofit/>
          </a:bodyPr>
          <a:lstStyle/>
          <a:p>
            <a:pPr algn="ctr"/>
            <a:r>
              <a:rPr lang="en-GB" sz="4400" dirty="0"/>
              <a:t>THEFT</a:t>
            </a:r>
          </a:p>
        </p:txBody>
      </p:sp>
      <p:sp>
        <p:nvSpPr>
          <p:cNvPr id="5" name="Content Placeholder 4">
            <a:extLst>
              <a:ext uri="{FF2B5EF4-FFF2-40B4-BE49-F238E27FC236}">
                <a16:creationId xmlns:a16="http://schemas.microsoft.com/office/drawing/2014/main" id="{410CC900-138B-8D4E-B745-D6585FD86D8F}"/>
              </a:ext>
            </a:extLst>
          </p:cNvPr>
          <p:cNvSpPr>
            <a:spLocks noGrp="1"/>
          </p:cNvSpPr>
          <p:nvPr>
            <p:ph idx="1"/>
          </p:nvPr>
        </p:nvSpPr>
        <p:spPr/>
        <p:txBody>
          <a:bodyPr anchor="ctr"/>
          <a:lstStyle/>
          <a:p>
            <a:pPr marL="0" lvl="0" indent="0" algn="ctr">
              <a:buNone/>
            </a:pPr>
            <a:r>
              <a:rPr lang="en-GB" sz="3200" b="1" u="sng" dirty="0">
                <a:solidFill>
                  <a:prstClr val="black"/>
                </a:solidFill>
              </a:rPr>
              <a:t>DO NOT SHARE SCREEN</a:t>
            </a:r>
            <a:br>
              <a:rPr lang="en-GB" sz="3200" b="1" dirty="0">
                <a:solidFill>
                  <a:prstClr val="black"/>
                </a:solidFill>
              </a:rPr>
            </a:br>
            <a:r>
              <a:rPr lang="en-GB" sz="3200" b="1" dirty="0">
                <a:solidFill>
                  <a:prstClr val="black"/>
                </a:solidFill>
              </a:rPr>
              <a:t>TRAINER NOTES ONLY</a:t>
            </a:r>
            <a:endParaRPr lang="en-GB" sz="3200" dirty="0">
              <a:solidFill>
                <a:prstClr val="black"/>
              </a:solidFill>
            </a:endParaRPr>
          </a:p>
          <a:p>
            <a:endParaRPr lang="en-GB" dirty="0"/>
          </a:p>
        </p:txBody>
      </p:sp>
    </p:spTree>
    <p:extLst>
      <p:ext uri="{BB962C8B-B14F-4D97-AF65-F5344CB8AC3E}">
        <p14:creationId xmlns:p14="http://schemas.microsoft.com/office/powerpoint/2010/main" val="770856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5" name="TextBox 9"/>
          <p:cNvSpPr txBox="1">
            <a:spLocks noChangeArrowheads="1"/>
          </p:cNvSpPr>
          <p:nvPr/>
        </p:nvSpPr>
        <p:spPr bwMode="auto">
          <a:xfrm>
            <a:off x="1132764" y="4692151"/>
            <a:ext cx="68784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6193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3000" b="1" dirty="0">
                <a:solidFill>
                  <a:schemeClr val="bg1"/>
                </a:solidFill>
                <a:latin typeface="+mn-lt"/>
              </a:rPr>
              <a:t>16 EVENTS</a:t>
            </a:r>
            <a:br>
              <a:rPr lang="en-GB" altLang="en-US" sz="3000" b="1" dirty="0">
                <a:solidFill>
                  <a:schemeClr val="bg1"/>
                </a:solidFill>
                <a:latin typeface="+mn-lt"/>
              </a:rPr>
            </a:br>
            <a:r>
              <a:rPr lang="en-GB" altLang="en-US" sz="3000" b="1" dirty="0">
                <a:solidFill>
                  <a:schemeClr val="bg1"/>
                </a:solidFill>
                <a:latin typeface="+mn-lt"/>
              </a:rPr>
              <a:t>CLOSE TO 5000 STEWARD PLACES</a:t>
            </a:r>
          </a:p>
        </p:txBody>
      </p:sp>
      <p:sp>
        <p:nvSpPr>
          <p:cNvPr id="3" name="Rectangle 2"/>
          <p:cNvSpPr/>
          <p:nvPr/>
        </p:nvSpPr>
        <p:spPr>
          <a:xfrm>
            <a:off x="0" y="0"/>
            <a:ext cx="9144000" cy="587828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1350" dirty="0">
              <a:latin typeface="Oxfam TSTAR PRO Headline" panose="02000806030000020004" pitchFamily="2" charset="0"/>
            </a:endParaRPr>
          </a:p>
        </p:txBody>
      </p:sp>
      <p:sp>
        <p:nvSpPr>
          <p:cNvPr id="4" name="TextBox 3"/>
          <p:cNvSpPr txBox="1"/>
          <p:nvPr/>
        </p:nvSpPr>
        <p:spPr>
          <a:xfrm>
            <a:off x="628650" y="234498"/>
            <a:ext cx="7725327" cy="5516895"/>
          </a:xfrm>
          <a:prstGeom prst="rect">
            <a:avLst/>
          </a:prstGeom>
          <a:noFill/>
        </p:spPr>
        <p:txBody>
          <a:bodyPr wrap="square" lIns="91440" tIns="45720" rIns="91440" bIns="45720" rtlCol="0" anchor="t">
            <a:spAutoFit/>
          </a:bodyPr>
          <a:lstStyle/>
          <a:p>
            <a:pPr algn="ctr"/>
            <a:r>
              <a:rPr lang="en-GB" sz="3300" dirty="0">
                <a:solidFill>
                  <a:srgbClr val="61A534"/>
                </a:solidFill>
                <a:latin typeface="Oxfam TSTAR PRO Headline" panose="02000806030000020004" pitchFamily="2" charset="0"/>
              </a:rPr>
              <a:t>Where we are this year: </a:t>
            </a:r>
          </a:p>
          <a:p>
            <a:pPr algn="ctr"/>
            <a:endParaRPr lang="en-GB" sz="2550" dirty="0">
              <a:solidFill>
                <a:srgbClr val="61A534"/>
              </a:solidFill>
              <a:latin typeface="Oxfam TSTAR PRO Headline" panose="02000806030000020004" pitchFamily="2" charset="0"/>
            </a:endParaRPr>
          </a:p>
          <a:p>
            <a:pPr algn="ctr"/>
            <a:r>
              <a:rPr lang="en-GB" sz="2550" dirty="0">
                <a:solidFill>
                  <a:srgbClr val="0C884A"/>
                </a:solidFill>
                <a:latin typeface="Oxfam TSTAR PRO Headline" panose="02000806030000020004" pitchFamily="2" charset="0"/>
              </a:rPr>
              <a:t>Bearded theory</a:t>
            </a:r>
            <a:r>
              <a:rPr lang="en-GB" sz="2550" dirty="0">
                <a:solidFill>
                  <a:srgbClr val="61A534"/>
                </a:solidFill>
                <a:latin typeface="Oxfam TSTAR PRO Headline" panose="02000806030000020004" pitchFamily="2" charset="0"/>
              </a:rPr>
              <a:t> – </a:t>
            </a:r>
            <a:r>
              <a:rPr lang="en-GB" sz="2550" dirty="0">
                <a:solidFill>
                  <a:srgbClr val="BECE45"/>
                </a:solidFill>
                <a:latin typeface="Oxfam TSTAR PRO Headline" panose="02000806030000020004" pitchFamily="2" charset="0"/>
              </a:rPr>
              <a:t>download </a:t>
            </a:r>
          </a:p>
          <a:p>
            <a:pPr algn="ctr"/>
            <a:r>
              <a:rPr lang="en-GB" sz="2550" dirty="0">
                <a:solidFill>
                  <a:srgbClr val="61A534"/>
                </a:solidFill>
                <a:latin typeface="Oxfam TSTAR PRO Headline" panose="02000806030000020004" pitchFamily="2" charset="0"/>
              </a:rPr>
              <a:t>Isle of wight</a:t>
            </a:r>
            <a:r>
              <a:rPr lang="en-GB" sz="2550" dirty="0">
                <a:solidFill>
                  <a:srgbClr val="0C884A"/>
                </a:solidFill>
                <a:latin typeface="Oxfam TSTAR PRO Headline" panose="02000806030000020004" pitchFamily="2" charset="0"/>
              </a:rPr>
              <a:t> – Glastonbury </a:t>
            </a:r>
            <a:endParaRPr lang="en-GB" sz="2550" dirty="0">
              <a:solidFill>
                <a:srgbClr val="61A534"/>
              </a:solidFill>
              <a:latin typeface="Oxfam TSTAR PRO Headline" panose="02000806030000020004" pitchFamily="2" charset="0"/>
            </a:endParaRPr>
          </a:p>
          <a:p>
            <a:pPr algn="ctr"/>
            <a:r>
              <a:rPr lang="en-GB" sz="2550" dirty="0">
                <a:solidFill>
                  <a:srgbClr val="0C884A"/>
                </a:solidFill>
                <a:latin typeface="Oxfam TSTAR PRO Headline" panose="02000806030000020004" pitchFamily="2" charset="0"/>
              </a:rPr>
              <a:t>NASS </a:t>
            </a:r>
            <a:r>
              <a:rPr lang="en-GB" sz="2550" dirty="0">
                <a:solidFill>
                  <a:srgbClr val="61A534"/>
                </a:solidFill>
                <a:latin typeface="Oxfam TSTAR PRO Headline" panose="02000806030000020004" pitchFamily="2" charset="0"/>
              </a:rPr>
              <a:t>– 2000 trees </a:t>
            </a:r>
          </a:p>
          <a:p>
            <a:pPr algn="ctr"/>
            <a:r>
              <a:rPr lang="en-GB" sz="2550" dirty="0">
                <a:solidFill>
                  <a:srgbClr val="BECE45"/>
                </a:solidFill>
                <a:latin typeface="Oxfam TSTAR PRO Headline" panose="02000806030000020004" pitchFamily="2" charset="0"/>
              </a:rPr>
              <a:t>Latitude - </a:t>
            </a:r>
            <a:r>
              <a:rPr lang="en-GB" sz="2550" dirty="0">
                <a:solidFill>
                  <a:srgbClr val="0C884A"/>
                </a:solidFill>
                <a:latin typeface="Oxfam TSTAR PRO Headline" panose="02000806030000020004" pitchFamily="2" charset="0"/>
              </a:rPr>
              <a:t>WOMAD</a:t>
            </a:r>
            <a:r>
              <a:rPr lang="en-GB" sz="2550" dirty="0">
                <a:solidFill>
                  <a:srgbClr val="61A534"/>
                </a:solidFill>
                <a:latin typeface="Oxfam TSTAR PRO Headline" panose="02000806030000020004" pitchFamily="2" charset="0"/>
              </a:rPr>
              <a:t> - WILDERNESS</a:t>
            </a:r>
            <a:r>
              <a:rPr lang="en-GB" sz="2550" dirty="0">
                <a:solidFill>
                  <a:srgbClr val="0C884A"/>
                </a:solidFill>
                <a:latin typeface="Oxfam TSTAR PRO Headline" panose="02000806030000020004" pitchFamily="2" charset="0"/>
              </a:rPr>
              <a:t>  </a:t>
            </a:r>
          </a:p>
          <a:p>
            <a:pPr algn="ctr"/>
            <a:r>
              <a:rPr lang="en-GB" sz="2550" dirty="0">
                <a:solidFill>
                  <a:srgbClr val="0C884A"/>
                </a:solidFill>
                <a:latin typeface="Oxfam TSTAR PRO Headline" panose="02000806030000020004" pitchFamily="2" charset="0"/>
              </a:rPr>
              <a:t>BOARDMASTERS - </a:t>
            </a:r>
            <a:r>
              <a:rPr lang="en-GB" sz="2550" dirty="0">
                <a:solidFill>
                  <a:srgbClr val="BECE45"/>
                </a:solidFill>
                <a:latin typeface="Oxfam TSTAR PRO Headline" panose="02000806030000020004" pitchFamily="2" charset="0"/>
              </a:rPr>
              <a:t>Boomtown  </a:t>
            </a:r>
          </a:p>
          <a:p>
            <a:pPr algn="ctr"/>
            <a:r>
              <a:rPr lang="en-GB" sz="2550" dirty="0">
                <a:solidFill>
                  <a:srgbClr val="61A534"/>
                </a:solidFill>
                <a:latin typeface="Oxfam TSTAR PRO Headline" panose="02000806030000020004" pitchFamily="2" charset="0"/>
              </a:rPr>
              <a:t>BEAUTIFUL DAYS – </a:t>
            </a:r>
            <a:r>
              <a:rPr lang="en-GB" sz="2550" dirty="0">
                <a:solidFill>
                  <a:srgbClr val="0C884A"/>
                </a:solidFill>
                <a:latin typeface="Oxfam TSTAR PRO Headline" panose="02000806030000020004" pitchFamily="2" charset="0"/>
              </a:rPr>
              <a:t>Arctangent</a:t>
            </a:r>
            <a:r>
              <a:rPr lang="en-GB" sz="2550" dirty="0">
                <a:solidFill>
                  <a:srgbClr val="61A534"/>
                </a:solidFill>
                <a:latin typeface="Oxfam TSTAR PRO Headline" panose="02000806030000020004" pitchFamily="2" charset="0"/>
              </a:rPr>
              <a:t> </a:t>
            </a:r>
          </a:p>
          <a:p>
            <a:pPr algn="ctr"/>
            <a:r>
              <a:rPr lang="en-GB" sz="2550" dirty="0">
                <a:solidFill>
                  <a:srgbClr val="BECE45"/>
                </a:solidFill>
                <a:latin typeface="Oxfam TSTAR PRO Headline" panose="02000806030000020004" pitchFamily="2" charset="0"/>
              </a:rPr>
              <a:t>LEEDS</a:t>
            </a:r>
            <a:r>
              <a:rPr lang="en-GB" sz="2550" dirty="0">
                <a:solidFill>
                  <a:srgbClr val="61A534"/>
                </a:solidFill>
                <a:latin typeface="Oxfam TSTAR PRO Headline" panose="02000806030000020004" pitchFamily="2" charset="0"/>
              </a:rPr>
              <a:t> – </a:t>
            </a:r>
            <a:r>
              <a:rPr lang="en-GB" sz="2550" dirty="0">
                <a:solidFill>
                  <a:srgbClr val="0C884A"/>
                </a:solidFill>
                <a:latin typeface="Oxfam TSTAR PRO Headline" panose="02000806030000020004" pitchFamily="2" charset="0"/>
              </a:rPr>
              <a:t>READING</a:t>
            </a:r>
            <a:r>
              <a:rPr lang="en-GB" sz="2550" dirty="0">
                <a:solidFill>
                  <a:srgbClr val="61A534"/>
                </a:solidFill>
                <a:latin typeface="Oxfam TSTAR PRO Headline" panose="02000806030000020004" pitchFamily="2" charset="0"/>
              </a:rPr>
              <a:t> - </a:t>
            </a:r>
            <a:r>
              <a:rPr lang="en-GB" sz="2550" dirty="0" err="1">
                <a:solidFill>
                  <a:srgbClr val="61A534"/>
                </a:solidFill>
                <a:latin typeface="Oxfam TSTAR PRO Headline" panose="02000806030000020004" pitchFamily="2" charset="0"/>
              </a:rPr>
              <a:t>shambala</a:t>
            </a:r>
            <a:endParaRPr lang="en-GB" sz="2550" dirty="0">
              <a:solidFill>
                <a:srgbClr val="61A534"/>
              </a:solidFill>
              <a:latin typeface="Oxfam TSTAR PRO Headline" panose="02000806030000020004" pitchFamily="2" charset="0"/>
            </a:endParaRPr>
          </a:p>
          <a:p>
            <a:pPr algn="ctr"/>
            <a:endParaRPr lang="en-GB" sz="2550" dirty="0">
              <a:solidFill>
                <a:srgbClr val="61A534"/>
              </a:solidFill>
              <a:latin typeface="Oxfam TSTAR PRO Headline" panose="02000806030000020004" pitchFamily="2" charset="0"/>
            </a:endParaRPr>
          </a:p>
          <a:p>
            <a:pPr algn="ctr"/>
            <a:endParaRPr lang="en-GB" sz="2550" dirty="0">
              <a:solidFill>
                <a:srgbClr val="BECE45"/>
              </a:solidFill>
              <a:latin typeface="Oxfam TSTAR PRO Headline" panose="02000806030000020004" pitchFamily="2" charset="0"/>
            </a:endParaRPr>
          </a:p>
          <a:p>
            <a:pPr algn="ctr"/>
            <a:r>
              <a:rPr lang="en-GB" sz="2550" dirty="0">
                <a:solidFill>
                  <a:srgbClr val="61A534"/>
                </a:solidFill>
                <a:latin typeface="Oxfam TSTAR PRO Headline"/>
              </a:rPr>
              <a:t>16 festivals and events </a:t>
            </a:r>
            <a:endParaRPr lang="en-GB" sz="2550" dirty="0">
              <a:solidFill>
                <a:srgbClr val="61A534"/>
              </a:solidFill>
              <a:latin typeface="Oxfam TSTAR PRO Headline" panose="02000806030000020004" pitchFamily="2" charset="0"/>
            </a:endParaRPr>
          </a:p>
          <a:p>
            <a:pPr algn="ctr"/>
            <a:r>
              <a:rPr lang="en-GB" sz="2550" dirty="0">
                <a:solidFill>
                  <a:srgbClr val="0C884A"/>
                </a:solidFill>
                <a:latin typeface="Oxfam TSTAR PRO Headline" panose="02000806030000020004" pitchFamily="2" charset="0"/>
              </a:rPr>
              <a:t>7500 volunteer spaces </a:t>
            </a:r>
          </a:p>
          <a:p>
            <a:endParaRPr lang="en-GB" sz="1350" dirty="0">
              <a:solidFill>
                <a:srgbClr val="0C884A"/>
              </a:solidFill>
              <a:latin typeface="Oxfam TSTAR PRO Headline" panose="02000806030000020004" pitchFamily="2" charset="0"/>
            </a:endParaRPr>
          </a:p>
        </p:txBody>
      </p:sp>
    </p:spTree>
    <p:extLst>
      <p:ext uri="{BB962C8B-B14F-4D97-AF65-F5344CB8AC3E}">
        <p14:creationId xmlns:p14="http://schemas.microsoft.com/office/powerpoint/2010/main" val="31338409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026000"/>
          </a:xfrm>
        </p:spPr>
        <p:txBody>
          <a:bodyPr>
            <a:normAutofit/>
          </a:bodyPr>
          <a:lstStyle/>
          <a:p>
            <a:pPr algn="ctr"/>
            <a:r>
              <a:rPr lang="en-GB" sz="4400" dirty="0"/>
              <a:t>SEXUAL ASSAULT </a:t>
            </a:r>
          </a:p>
        </p:txBody>
      </p:sp>
      <p:sp>
        <p:nvSpPr>
          <p:cNvPr id="5" name="Content Placeholder 4">
            <a:extLst>
              <a:ext uri="{FF2B5EF4-FFF2-40B4-BE49-F238E27FC236}">
                <a16:creationId xmlns:a16="http://schemas.microsoft.com/office/drawing/2014/main" id="{522F6F25-B01C-254F-B5ED-C514FEA47FE2}"/>
              </a:ext>
            </a:extLst>
          </p:cNvPr>
          <p:cNvSpPr>
            <a:spLocks noGrp="1"/>
          </p:cNvSpPr>
          <p:nvPr>
            <p:ph idx="1"/>
          </p:nvPr>
        </p:nvSpPr>
        <p:spPr/>
        <p:txBody>
          <a:bodyPr anchor="ctr"/>
          <a:lstStyle/>
          <a:p>
            <a:pPr marL="0" lvl="0" indent="0" algn="ctr">
              <a:buNone/>
            </a:pPr>
            <a:r>
              <a:rPr lang="en-GB" sz="3200" b="1" u="sng" dirty="0">
                <a:solidFill>
                  <a:prstClr val="black"/>
                </a:solidFill>
              </a:rPr>
              <a:t>DO NOT SHARE SCREEN</a:t>
            </a:r>
            <a:br>
              <a:rPr lang="en-GB" sz="3200" b="1" dirty="0">
                <a:solidFill>
                  <a:prstClr val="black"/>
                </a:solidFill>
              </a:rPr>
            </a:br>
            <a:r>
              <a:rPr lang="en-GB" sz="3200" b="1" dirty="0">
                <a:solidFill>
                  <a:prstClr val="black"/>
                </a:solidFill>
              </a:rPr>
              <a:t>TRAINER NOTES ONLY</a:t>
            </a:r>
            <a:endParaRPr lang="en-GB" sz="3200" dirty="0">
              <a:solidFill>
                <a:prstClr val="black"/>
              </a:solidFill>
            </a:endParaRPr>
          </a:p>
          <a:p>
            <a:endParaRPr lang="en-GB" dirty="0"/>
          </a:p>
        </p:txBody>
      </p:sp>
    </p:spTree>
    <p:extLst>
      <p:ext uri="{BB962C8B-B14F-4D97-AF65-F5344CB8AC3E}">
        <p14:creationId xmlns:p14="http://schemas.microsoft.com/office/powerpoint/2010/main" val="689525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026000"/>
          </a:xfrm>
        </p:spPr>
        <p:txBody>
          <a:bodyPr>
            <a:normAutofit/>
          </a:bodyPr>
          <a:lstStyle/>
          <a:p>
            <a:pPr algn="ctr"/>
            <a:r>
              <a:rPr lang="en-GB" sz="4400" dirty="0"/>
              <a:t>DRUGS</a:t>
            </a:r>
          </a:p>
        </p:txBody>
      </p:sp>
      <p:sp>
        <p:nvSpPr>
          <p:cNvPr id="3" name="Content Placeholder 2"/>
          <p:cNvSpPr>
            <a:spLocks noGrp="1"/>
          </p:cNvSpPr>
          <p:nvPr>
            <p:ph idx="1"/>
          </p:nvPr>
        </p:nvSpPr>
        <p:spPr>
          <a:xfrm>
            <a:off x="441960" y="1158241"/>
            <a:ext cx="8336280" cy="4663439"/>
          </a:xfrm>
        </p:spPr>
        <p:txBody>
          <a:bodyPr anchor="ctr">
            <a:normAutofit/>
          </a:bodyPr>
          <a:lstStyle/>
          <a:p>
            <a:pPr marL="0" indent="0" algn="ctr">
              <a:buNone/>
            </a:pPr>
            <a:r>
              <a:rPr lang="en-GB" sz="2800" b="1" u="sng" dirty="0">
                <a:solidFill>
                  <a:prstClr val="black"/>
                </a:solidFill>
              </a:rPr>
              <a:t>DO NOT SHARE SCREEN</a:t>
            </a:r>
            <a:br>
              <a:rPr lang="en-GB" sz="2800" b="1" dirty="0">
                <a:solidFill>
                  <a:prstClr val="black"/>
                </a:solidFill>
              </a:rPr>
            </a:br>
            <a:r>
              <a:rPr lang="en-GB" sz="2800" b="1" dirty="0">
                <a:solidFill>
                  <a:prstClr val="black"/>
                </a:solidFill>
              </a:rPr>
              <a:t>TRAINER NOTES ONLY</a:t>
            </a:r>
            <a:endParaRPr lang="en-GB" sz="2800" dirty="0">
              <a:solidFill>
                <a:prstClr val="black"/>
              </a:solidFill>
            </a:endParaRPr>
          </a:p>
          <a:p>
            <a:endParaRPr lang="en-GB" sz="3000" dirty="0"/>
          </a:p>
        </p:txBody>
      </p:sp>
    </p:spTree>
    <p:extLst>
      <p:ext uri="{BB962C8B-B14F-4D97-AF65-F5344CB8AC3E}">
        <p14:creationId xmlns:p14="http://schemas.microsoft.com/office/powerpoint/2010/main" val="9442947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6000"/>
          </a:xfrm>
        </p:spPr>
        <p:txBody>
          <a:bodyPr>
            <a:normAutofit/>
          </a:bodyPr>
          <a:lstStyle/>
          <a:p>
            <a:pPr algn="ctr"/>
            <a:r>
              <a:rPr lang="en-GB" sz="4400" dirty="0"/>
              <a:t>AGGRESSION OR VIOLENCE</a:t>
            </a:r>
          </a:p>
        </p:txBody>
      </p:sp>
      <p:sp>
        <p:nvSpPr>
          <p:cNvPr id="5" name="Content Placeholder 4">
            <a:extLst>
              <a:ext uri="{FF2B5EF4-FFF2-40B4-BE49-F238E27FC236}">
                <a16:creationId xmlns:a16="http://schemas.microsoft.com/office/drawing/2014/main" id="{BBF7A90D-97A3-7F41-9FC1-63DEDC66B105}"/>
              </a:ext>
            </a:extLst>
          </p:cNvPr>
          <p:cNvSpPr>
            <a:spLocks noGrp="1"/>
          </p:cNvSpPr>
          <p:nvPr>
            <p:ph idx="1"/>
          </p:nvPr>
        </p:nvSpPr>
        <p:spPr/>
        <p:txBody>
          <a:bodyPr anchor="ctr"/>
          <a:lstStyle/>
          <a:p>
            <a:pPr marL="0" indent="0" algn="ctr">
              <a:buNone/>
            </a:pPr>
            <a:r>
              <a:rPr lang="en-GB" sz="2400" b="1" u="sng" dirty="0">
                <a:solidFill>
                  <a:prstClr val="black"/>
                </a:solidFill>
              </a:rPr>
              <a:t>DO NOT SHARE SCREEN</a:t>
            </a:r>
            <a:br>
              <a:rPr lang="en-GB" sz="2400" b="1" dirty="0">
                <a:solidFill>
                  <a:prstClr val="black"/>
                </a:solidFill>
              </a:rPr>
            </a:br>
            <a:r>
              <a:rPr lang="en-GB" sz="2400" b="1" dirty="0">
                <a:solidFill>
                  <a:prstClr val="black"/>
                </a:solidFill>
              </a:rPr>
              <a:t>TRAINER NOTES ONLY</a:t>
            </a:r>
            <a:endParaRPr lang="en-GB" sz="2400" dirty="0">
              <a:solidFill>
                <a:prstClr val="black"/>
              </a:solidFill>
            </a:endParaRPr>
          </a:p>
          <a:p>
            <a:endParaRPr lang="en-GB" dirty="0"/>
          </a:p>
        </p:txBody>
      </p:sp>
    </p:spTree>
    <p:extLst>
      <p:ext uri="{BB962C8B-B14F-4D97-AF65-F5344CB8AC3E}">
        <p14:creationId xmlns:p14="http://schemas.microsoft.com/office/powerpoint/2010/main" val="11092103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400" dirty="0"/>
              <a:t>FIRES</a:t>
            </a:r>
          </a:p>
        </p:txBody>
      </p:sp>
      <p:sp>
        <p:nvSpPr>
          <p:cNvPr id="4" name="Content Placeholder 3">
            <a:extLst>
              <a:ext uri="{FF2B5EF4-FFF2-40B4-BE49-F238E27FC236}">
                <a16:creationId xmlns:a16="http://schemas.microsoft.com/office/drawing/2014/main" id="{54479DCB-7A1D-B945-A4F1-EBC7465BE45B}"/>
              </a:ext>
            </a:extLst>
          </p:cNvPr>
          <p:cNvSpPr>
            <a:spLocks noGrp="1"/>
          </p:cNvSpPr>
          <p:nvPr>
            <p:ph idx="1"/>
          </p:nvPr>
        </p:nvSpPr>
        <p:spPr/>
        <p:txBody>
          <a:bodyPr anchor="ctr"/>
          <a:lstStyle/>
          <a:p>
            <a:pPr marL="0" lvl="0" indent="0" algn="ctr">
              <a:buNone/>
            </a:pPr>
            <a:r>
              <a:rPr lang="en-GB" sz="2400" b="1" u="sng" dirty="0">
                <a:solidFill>
                  <a:prstClr val="black"/>
                </a:solidFill>
              </a:rPr>
              <a:t>DO NOT SHARE SCREEN</a:t>
            </a:r>
            <a:br>
              <a:rPr lang="en-GB" sz="2400" b="1" dirty="0">
                <a:solidFill>
                  <a:prstClr val="black"/>
                </a:solidFill>
              </a:rPr>
            </a:br>
            <a:r>
              <a:rPr lang="en-GB" sz="2400" b="1" dirty="0">
                <a:solidFill>
                  <a:prstClr val="black"/>
                </a:solidFill>
              </a:rPr>
              <a:t>TRAINER NOTES ONLY</a:t>
            </a:r>
            <a:endParaRPr lang="en-GB" sz="2400" dirty="0">
              <a:solidFill>
                <a:prstClr val="black"/>
              </a:solidFill>
            </a:endParaRPr>
          </a:p>
          <a:p>
            <a:endParaRPr lang="en-GB" dirty="0"/>
          </a:p>
        </p:txBody>
      </p:sp>
    </p:spTree>
    <p:extLst>
      <p:ext uri="{BB962C8B-B14F-4D97-AF65-F5344CB8AC3E}">
        <p14:creationId xmlns:p14="http://schemas.microsoft.com/office/powerpoint/2010/main" val="40405525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remove remove remove"/>
          <p:cNvPicPr>
            <a:picLocks noChangeAspect="1" noChangeArrowheads="1"/>
          </p:cNvPicPr>
          <p:nvPr/>
        </p:nvPicPr>
        <p:blipFill rotWithShape="1">
          <a:blip r:embed="rId3">
            <a:extLst>
              <a:ext uri="{28A0092B-C50C-407E-A947-70E740481C1C}">
                <a14:useLocalDpi xmlns:a14="http://schemas.microsoft.com/office/drawing/2010/main" val="0"/>
              </a:ext>
            </a:extLst>
          </a:blip>
          <a:srcRect t="18329" b="56869"/>
          <a:stretch/>
        </p:blipFill>
        <p:spPr bwMode="auto">
          <a:xfrm>
            <a:off x="116958" y="2475178"/>
            <a:ext cx="8856921" cy="310691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0" y="0"/>
            <a:ext cx="9144000" cy="1047135"/>
          </a:xfrm>
        </p:spPr>
        <p:txBody>
          <a:bodyPr>
            <a:normAutofit/>
          </a:bodyPr>
          <a:lstStyle/>
          <a:p>
            <a:pPr algn="ctr"/>
            <a:r>
              <a:rPr lang="en-GB" sz="4400" dirty="0"/>
              <a:t>Hazardous substances</a:t>
            </a:r>
          </a:p>
        </p:txBody>
      </p:sp>
      <p:sp>
        <p:nvSpPr>
          <p:cNvPr id="6" name="TextBox 5"/>
          <p:cNvSpPr txBox="1"/>
          <p:nvPr/>
        </p:nvSpPr>
        <p:spPr>
          <a:xfrm>
            <a:off x="116958" y="808075"/>
            <a:ext cx="8771862" cy="1569660"/>
          </a:xfrm>
          <a:prstGeom prst="rect">
            <a:avLst/>
          </a:prstGeom>
          <a:noFill/>
        </p:spPr>
        <p:txBody>
          <a:bodyPr wrap="square" rtlCol="0">
            <a:spAutoFit/>
          </a:bodyPr>
          <a:lstStyle/>
          <a:p>
            <a:r>
              <a:rPr lang="en-GB" sz="2400" dirty="0"/>
              <a:t>If you think somebody has been exposed to a hazardous substance then use caution and avoid exposure yourself.</a:t>
            </a:r>
          </a:p>
          <a:p>
            <a:endParaRPr lang="en-GB" sz="2400" dirty="0"/>
          </a:p>
          <a:p>
            <a:r>
              <a:rPr lang="en-GB" sz="2400" dirty="0"/>
              <a:t>Tell the victim to:</a:t>
            </a:r>
          </a:p>
        </p:txBody>
      </p:sp>
    </p:spTree>
    <p:extLst>
      <p:ext uri="{BB962C8B-B14F-4D97-AF65-F5344CB8AC3E}">
        <p14:creationId xmlns:p14="http://schemas.microsoft.com/office/powerpoint/2010/main" val="2905020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E305F-D6DA-0742-A3A0-89D453B31E72}"/>
              </a:ext>
            </a:extLst>
          </p:cNvPr>
          <p:cNvSpPr>
            <a:spLocks noGrp="1"/>
          </p:cNvSpPr>
          <p:nvPr>
            <p:ph type="title"/>
          </p:nvPr>
        </p:nvSpPr>
        <p:spPr/>
        <p:txBody>
          <a:bodyPr>
            <a:normAutofit/>
          </a:bodyPr>
          <a:lstStyle/>
          <a:p>
            <a:pPr algn="ctr"/>
            <a:r>
              <a:rPr lang="en-GB" b="1" dirty="0"/>
              <a:t>Time for a quick break</a:t>
            </a:r>
          </a:p>
        </p:txBody>
      </p:sp>
      <p:pic>
        <p:nvPicPr>
          <p:cNvPr id="5" name="Content Placeholder 4">
            <a:extLst>
              <a:ext uri="{FF2B5EF4-FFF2-40B4-BE49-F238E27FC236}">
                <a16:creationId xmlns:a16="http://schemas.microsoft.com/office/drawing/2014/main" id="{89FCD68A-4FA8-4B41-BEE9-748F07BAC5D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67538" y="1690689"/>
            <a:ext cx="6808924" cy="4100156"/>
          </a:xfrm>
        </p:spPr>
      </p:pic>
    </p:spTree>
    <p:extLst>
      <p:ext uri="{BB962C8B-B14F-4D97-AF65-F5344CB8AC3E}">
        <p14:creationId xmlns:p14="http://schemas.microsoft.com/office/powerpoint/2010/main" val="22913688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b="1" dirty="0"/>
              <a:t>CASUALTIES &amp; REPORTING MEDICALS</a:t>
            </a:r>
          </a:p>
        </p:txBody>
      </p:sp>
    </p:spTree>
    <p:extLst>
      <p:ext uri="{BB962C8B-B14F-4D97-AF65-F5344CB8AC3E}">
        <p14:creationId xmlns:p14="http://schemas.microsoft.com/office/powerpoint/2010/main" val="35385721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F83C0-D0D3-6F48-8F38-28B0D7897C6B}"/>
              </a:ext>
            </a:extLst>
          </p:cNvPr>
          <p:cNvSpPr>
            <a:spLocks noGrp="1"/>
          </p:cNvSpPr>
          <p:nvPr>
            <p:ph type="title"/>
          </p:nvPr>
        </p:nvSpPr>
        <p:spPr/>
        <p:txBody>
          <a:bodyPr/>
          <a:lstStyle/>
          <a:p>
            <a:r>
              <a:rPr lang="en-GB" dirty="0"/>
              <a:t>Casualties</a:t>
            </a:r>
          </a:p>
        </p:txBody>
      </p:sp>
      <p:sp>
        <p:nvSpPr>
          <p:cNvPr id="4" name="Content Placeholder 3">
            <a:extLst>
              <a:ext uri="{FF2B5EF4-FFF2-40B4-BE49-F238E27FC236}">
                <a16:creationId xmlns:a16="http://schemas.microsoft.com/office/drawing/2014/main" id="{36934E7B-37DC-3A44-AD52-3CE885B9E037}"/>
              </a:ext>
            </a:extLst>
          </p:cNvPr>
          <p:cNvSpPr>
            <a:spLocks noGrp="1"/>
          </p:cNvSpPr>
          <p:nvPr>
            <p:ph idx="1"/>
          </p:nvPr>
        </p:nvSpPr>
        <p:spPr/>
        <p:txBody>
          <a:bodyPr anchor="ctr"/>
          <a:lstStyle/>
          <a:p>
            <a:pPr marL="0" lvl="0" indent="0" algn="ctr">
              <a:buNone/>
            </a:pPr>
            <a:r>
              <a:rPr lang="en-GB" sz="2400" b="1" u="sng" dirty="0">
                <a:solidFill>
                  <a:prstClr val="black"/>
                </a:solidFill>
              </a:rPr>
              <a:t>DO NOT SHARE SCREEN</a:t>
            </a:r>
            <a:br>
              <a:rPr lang="en-GB" sz="2400" b="1" dirty="0">
                <a:solidFill>
                  <a:prstClr val="black"/>
                </a:solidFill>
              </a:rPr>
            </a:br>
            <a:r>
              <a:rPr lang="en-GB" sz="2400" b="1" dirty="0">
                <a:solidFill>
                  <a:prstClr val="black"/>
                </a:solidFill>
              </a:rPr>
              <a:t>TRAINER NOTES ONLY</a:t>
            </a:r>
            <a:endParaRPr lang="en-GB" sz="2400" dirty="0">
              <a:solidFill>
                <a:prstClr val="black"/>
              </a:solidFill>
            </a:endParaRPr>
          </a:p>
          <a:p>
            <a:endParaRPr lang="en-GB" dirty="0"/>
          </a:p>
        </p:txBody>
      </p:sp>
    </p:spTree>
    <p:extLst>
      <p:ext uri="{BB962C8B-B14F-4D97-AF65-F5344CB8AC3E}">
        <p14:creationId xmlns:p14="http://schemas.microsoft.com/office/powerpoint/2010/main" val="23561620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IMG_0192.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291124"/>
            <a:ext cx="4114799" cy="242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3" descr="IMG_018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6363" y="3267489"/>
            <a:ext cx="4114800" cy="245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IMG_0181.JPG"/>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4648200" y="732588"/>
            <a:ext cx="4114799" cy="242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IMG_0175.JPG"/>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346363" y="732588"/>
            <a:ext cx="4114800" cy="242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a:xfrm>
            <a:off x="0" y="0"/>
            <a:ext cx="9144000" cy="1026000"/>
          </a:xfrm>
          <a:prstGeom prst="rect">
            <a:avLst/>
          </a:prstGeom>
        </p:spPr>
        <p:txBody>
          <a:bodyPr/>
          <a:lstStyle>
            <a:lvl1pPr algn="l" defTabSz="914400" rtl="0" eaLnBrk="1" latinLnBrk="0" hangingPunct="1">
              <a:lnSpc>
                <a:spcPct val="90000"/>
              </a:lnSpc>
              <a:spcBef>
                <a:spcPct val="0"/>
              </a:spcBef>
              <a:buNone/>
              <a:defRPr sz="4400" kern="1200">
                <a:solidFill>
                  <a:srgbClr val="61A534"/>
                </a:solidFill>
                <a:latin typeface="Oxfam TSTAR PRO Headline" panose="02000806030000020004" pitchFamily="2" charset="0"/>
                <a:ea typeface="+mj-ea"/>
                <a:cs typeface="+mj-cs"/>
              </a:defRPr>
            </a:lvl1pPr>
          </a:lstStyle>
          <a:p>
            <a:pPr algn="ctr"/>
            <a:r>
              <a:rPr lang="en-GB" b="1" dirty="0">
                <a:latin typeface="Arial" panose="020B0604020202020204" pitchFamily="34" charset="0"/>
              </a:rPr>
              <a:t>RECOVERY POSITION: </a:t>
            </a:r>
            <a:r>
              <a:rPr lang="en-GB" b="1" dirty="0">
                <a:solidFill>
                  <a:srgbClr val="FF9900"/>
                </a:solidFill>
                <a:latin typeface="+mn-lt"/>
                <a:ea typeface="+mn-ea"/>
                <a:cs typeface="+mn-cs"/>
              </a:rPr>
              <a:t>HALO</a:t>
            </a:r>
          </a:p>
        </p:txBody>
      </p:sp>
      <p:sp>
        <p:nvSpPr>
          <p:cNvPr id="10" name="TextBox 9"/>
          <p:cNvSpPr txBox="1"/>
          <p:nvPr/>
        </p:nvSpPr>
        <p:spPr>
          <a:xfrm>
            <a:off x="346363" y="624637"/>
            <a:ext cx="1813317" cy="769441"/>
          </a:xfrm>
          <a:prstGeom prst="rect">
            <a:avLst/>
          </a:prstGeom>
          <a:noFill/>
        </p:spPr>
        <p:txBody>
          <a:bodyPr wrap="none" rtlCol="0">
            <a:spAutoFit/>
          </a:bodyPr>
          <a:lstStyle/>
          <a:p>
            <a:r>
              <a:rPr lang="en-GB" sz="4400" b="1" dirty="0">
                <a:solidFill>
                  <a:srgbClr val="FF9900"/>
                </a:solidFill>
              </a:rPr>
              <a:t>H</a:t>
            </a:r>
            <a:r>
              <a:rPr lang="en-GB" sz="4400" b="1" dirty="0">
                <a:solidFill>
                  <a:schemeClr val="bg1"/>
                </a:solidFill>
              </a:rPr>
              <a:t>AND</a:t>
            </a:r>
            <a:endParaRPr lang="en-GB" b="1" dirty="0">
              <a:solidFill>
                <a:schemeClr val="bg1"/>
              </a:solidFill>
            </a:endParaRPr>
          </a:p>
        </p:txBody>
      </p:sp>
      <p:sp>
        <p:nvSpPr>
          <p:cNvPr id="12" name="TextBox 11"/>
          <p:cNvSpPr txBox="1"/>
          <p:nvPr/>
        </p:nvSpPr>
        <p:spPr>
          <a:xfrm>
            <a:off x="4648200" y="624637"/>
            <a:ext cx="1468672" cy="769441"/>
          </a:xfrm>
          <a:prstGeom prst="rect">
            <a:avLst/>
          </a:prstGeom>
          <a:noFill/>
        </p:spPr>
        <p:txBody>
          <a:bodyPr wrap="none" rtlCol="0">
            <a:spAutoFit/>
          </a:bodyPr>
          <a:lstStyle/>
          <a:p>
            <a:r>
              <a:rPr lang="en-GB" sz="4400" b="1" dirty="0">
                <a:solidFill>
                  <a:srgbClr val="FF9900"/>
                </a:solidFill>
              </a:rPr>
              <a:t>A</a:t>
            </a:r>
            <a:r>
              <a:rPr lang="en-GB" sz="4400" b="1" dirty="0">
                <a:solidFill>
                  <a:schemeClr val="bg1"/>
                </a:solidFill>
              </a:rPr>
              <a:t>RM</a:t>
            </a:r>
            <a:endParaRPr lang="en-GB" b="1" dirty="0">
              <a:solidFill>
                <a:schemeClr val="bg1"/>
              </a:solidFill>
            </a:endParaRPr>
          </a:p>
        </p:txBody>
      </p:sp>
      <p:sp>
        <p:nvSpPr>
          <p:cNvPr id="13" name="TextBox 12"/>
          <p:cNvSpPr txBox="1"/>
          <p:nvPr/>
        </p:nvSpPr>
        <p:spPr>
          <a:xfrm>
            <a:off x="346363" y="3269078"/>
            <a:ext cx="1345240" cy="769441"/>
          </a:xfrm>
          <a:prstGeom prst="rect">
            <a:avLst/>
          </a:prstGeom>
          <a:noFill/>
        </p:spPr>
        <p:txBody>
          <a:bodyPr wrap="none" rtlCol="0">
            <a:spAutoFit/>
          </a:bodyPr>
          <a:lstStyle/>
          <a:p>
            <a:r>
              <a:rPr lang="en-GB" sz="4400" b="1" dirty="0">
                <a:solidFill>
                  <a:srgbClr val="FF9900"/>
                </a:solidFill>
              </a:rPr>
              <a:t>L</a:t>
            </a:r>
            <a:r>
              <a:rPr lang="en-GB" sz="4400" b="1" dirty="0">
                <a:solidFill>
                  <a:schemeClr val="bg1"/>
                </a:solidFill>
              </a:rPr>
              <a:t>EG</a:t>
            </a:r>
            <a:endParaRPr lang="en-GB" b="1" dirty="0">
              <a:solidFill>
                <a:schemeClr val="bg1"/>
              </a:solidFill>
            </a:endParaRPr>
          </a:p>
        </p:txBody>
      </p:sp>
      <p:sp>
        <p:nvSpPr>
          <p:cNvPr id="14" name="TextBox 13"/>
          <p:cNvSpPr txBox="1"/>
          <p:nvPr/>
        </p:nvSpPr>
        <p:spPr>
          <a:xfrm>
            <a:off x="4648200" y="3265902"/>
            <a:ext cx="1784463" cy="769441"/>
          </a:xfrm>
          <a:prstGeom prst="rect">
            <a:avLst/>
          </a:prstGeom>
          <a:noFill/>
        </p:spPr>
        <p:txBody>
          <a:bodyPr wrap="none" rtlCol="0">
            <a:spAutoFit/>
          </a:bodyPr>
          <a:lstStyle/>
          <a:p>
            <a:r>
              <a:rPr lang="en-GB" sz="4400" b="1" dirty="0">
                <a:solidFill>
                  <a:srgbClr val="FF9900"/>
                </a:solidFill>
              </a:rPr>
              <a:t>O</a:t>
            </a:r>
            <a:r>
              <a:rPr lang="en-GB" sz="4400" b="1" dirty="0">
                <a:solidFill>
                  <a:schemeClr val="bg1"/>
                </a:solidFill>
              </a:rPr>
              <a:t>VER</a:t>
            </a:r>
            <a:endParaRPr lang="en-GB" b="1" dirty="0">
              <a:solidFill>
                <a:schemeClr val="bg1"/>
              </a:solidFill>
            </a:endParaRPr>
          </a:p>
        </p:txBody>
      </p:sp>
    </p:spTree>
    <p:extLst>
      <p:ext uri="{BB962C8B-B14F-4D97-AF65-F5344CB8AC3E}">
        <p14:creationId xmlns:p14="http://schemas.microsoft.com/office/powerpoint/2010/main" val="153477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6000"/>
          </a:xfrm>
        </p:spPr>
        <p:txBody>
          <a:bodyPr>
            <a:normAutofit/>
          </a:bodyPr>
          <a:lstStyle/>
          <a:p>
            <a:pPr algn="ctr"/>
            <a:r>
              <a:rPr lang="en-GB" sz="4400" dirty="0"/>
              <a:t>Reporting a medical</a:t>
            </a:r>
          </a:p>
        </p:txBody>
      </p:sp>
      <p:sp>
        <p:nvSpPr>
          <p:cNvPr id="3" name="Rectangle 2"/>
          <p:cNvSpPr/>
          <p:nvPr/>
        </p:nvSpPr>
        <p:spPr>
          <a:xfrm>
            <a:off x="327186" y="1026000"/>
            <a:ext cx="8711301" cy="4573560"/>
          </a:xfrm>
          <a:prstGeom prst="rect">
            <a:avLst/>
          </a:prstGeom>
        </p:spPr>
        <p:txBody>
          <a:bodyPr wrap="square">
            <a:spAutoFit/>
          </a:bodyPr>
          <a:lstStyle/>
          <a:p>
            <a:pPr marL="342900" indent="-342900">
              <a:lnSpc>
                <a:spcPct val="80000"/>
              </a:lnSpc>
              <a:buFont typeface="Arial" panose="020B0604020202020204" pitchFamily="34" charset="0"/>
              <a:buChar char="•"/>
              <a:defRPr/>
            </a:pPr>
            <a:r>
              <a:rPr lang="en-GB" altLang="en-US" sz="2800" dirty="0"/>
              <a:t>Get as much information and help from any friends or bystanders as possible  </a:t>
            </a:r>
          </a:p>
          <a:p>
            <a:pPr marL="342900" indent="-342900">
              <a:lnSpc>
                <a:spcPct val="80000"/>
              </a:lnSpc>
              <a:buFont typeface="Arial" panose="020B0604020202020204" pitchFamily="34" charset="0"/>
              <a:buChar char="•"/>
              <a:defRPr/>
            </a:pPr>
            <a:endParaRPr lang="en-GB" altLang="en-US" sz="2800" dirty="0"/>
          </a:p>
          <a:p>
            <a:pPr marL="887413" lvl="1">
              <a:lnSpc>
                <a:spcPct val="80000"/>
              </a:lnSpc>
              <a:buFont typeface="Wingdings" pitchFamily="2" charset="2"/>
              <a:buChar char="ü"/>
              <a:defRPr/>
            </a:pPr>
            <a:r>
              <a:rPr lang="en-GB" altLang="en-US" sz="2800" dirty="0"/>
              <a:t>Grid Reference</a:t>
            </a:r>
          </a:p>
          <a:p>
            <a:pPr marL="887413" lvl="1">
              <a:lnSpc>
                <a:spcPct val="80000"/>
              </a:lnSpc>
              <a:buFont typeface="Wingdings" pitchFamily="2" charset="2"/>
              <a:buChar char="ü"/>
              <a:defRPr/>
            </a:pPr>
            <a:r>
              <a:rPr lang="en-GB" altLang="en-US" sz="2800" dirty="0"/>
              <a:t>Age</a:t>
            </a:r>
          </a:p>
          <a:p>
            <a:pPr marL="887413" lvl="1">
              <a:lnSpc>
                <a:spcPct val="80000"/>
              </a:lnSpc>
              <a:buFont typeface="Wingdings" pitchFamily="2" charset="2"/>
              <a:buChar char="ü"/>
              <a:defRPr/>
            </a:pPr>
            <a:r>
              <a:rPr lang="en-GB" altLang="en-US" sz="2800" dirty="0"/>
              <a:t>Gender</a:t>
            </a:r>
          </a:p>
          <a:p>
            <a:pPr marL="887413" lvl="1">
              <a:lnSpc>
                <a:spcPct val="80000"/>
              </a:lnSpc>
              <a:buFont typeface="Wingdings" pitchFamily="2" charset="2"/>
              <a:buChar char="ü"/>
              <a:defRPr/>
            </a:pPr>
            <a:r>
              <a:rPr lang="en-GB" altLang="en-US" sz="2800" dirty="0"/>
              <a:t>Breathing</a:t>
            </a:r>
          </a:p>
          <a:p>
            <a:pPr marL="887413" lvl="1">
              <a:lnSpc>
                <a:spcPct val="80000"/>
              </a:lnSpc>
              <a:buFont typeface="Wingdings" pitchFamily="2" charset="2"/>
              <a:buChar char="ü"/>
              <a:defRPr/>
            </a:pPr>
            <a:r>
              <a:rPr lang="en-GB" altLang="en-US" sz="2800" dirty="0"/>
              <a:t>Conscious</a:t>
            </a:r>
          </a:p>
          <a:p>
            <a:pPr marL="887413" lvl="1">
              <a:lnSpc>
                <a:spcPct val="80000"/>
              </a:lnSpc>
              <a:buFont typeface="Wingdings" pitchFamily="2" charset="2"/>
              <a:buChar char="ü"/>
              <a:defRPr/>
            </a:pPr>
            <a:r>
              <a:rPr lang="en-GB" altLang="en-US" sz="2800" dirty="0"/>
              <a:t>Responsive</a:t>
            </a:r>
          </a:p>
          <a:p>
            <a:pPr marL="887413" lvl="1">
              <a:lnSpc>
                <a:spcPct val="80000"/>
              </a:lnSpc>
              <a:buFont typeface="Wingdings" pitchFamily="2" charset="2"/>
              <a:buChar char="ü"/>
              <a:defRPr/>
            </a:pPr>
            <a:endParaRPr lang="en-GB" altLang="en-US" sz="2800" dirty="0"/>
          </a:p>
          <a:p>
            <a:pPr marL="342900" lvl="1" indent="-342900">
              <a:lnSpc>
                <a:spcPct val="80000"/>
              </a:lnSpc>
              <a:buFont typeface="Arial" panose="020B0604020202020204" pitchFamily="34" charset="0"/>
              <a:buChar char="•"/>
              <a:defRPr/>
            </a:pPr>
            <a:r>
              <a:rPr lang="en-GB" altLang="en-US" sz="2800" dirty="0"/>
              <a:t>Report directly to </a:t>
            </a:r>
            <a:r>
              <a:rPr lang="en-GB" altLang="en-US" sz="2800" dirty="0" err="1"/>
              <a:t>Oxbox</a:t>
            </a:r>
            <a:endParaRPr lang="en-GB" altLang="en-US" sz="2800" dirty="0"/>
          </a:p>
          <a:p>
            <a:pPr marL="342900" lvl="1" indent="-342900">
              <a:lnSpc>
                <a:spcPct val="80000"/>
              </a:lnSpc>
              <a:buFont typeface="Arial" panose="020B0604020202020204" pitchFamily="34" charset="0"/>
              <a:buChar char="•"/>
              <a:defRPr/>
            </a:pPr>
            <a:r>
              <a:rPr lang="en-GB" altLang="en-US" sz="2800" dirty="0"/>
              <a:t>Remember “PRIORITY </a:t>
            </a:r>
            <a:r>
              <a:rPr lang="en-GB" altLang="en-US" sz="2800" dirty="0" err="1"/>
              <a:t>PRIORITY</a:t>
            </a:r>
            <a:r>
              <a:rPr lang="en-GB" altLang="en-US" sz="2800" dirty="0"/>
              <a:t>” in case of immediate danger to life</a:t>
            </a:r>
          </a:p>
        </p:txBody>
      </p:sp>
    </p:spTree>
    <p:extLst>
      <p:ext uri="{BB962C8B-B14F-4D97-AF65-F5344CB8AC3E}">
        <p14:creationId xmlns:p14="http://schemas.microsoft.com/office/powerpoint/2010/main" val="3532929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3628" t="5091" r="21812" b="6683"/>
          <a:stretch/>
        </p:blipFill>
        <p:spPr>
          <a:xfrm>
            <a:off x="0" y="18036"/>
            <a:ext cx="3049200" cy="5898121"/>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5955" t="-6336" r="38010" b="6167"/>
          <a:stretch/>
        </p:blipFill>
        <p:spPr>
          <a:xfrm>
            <a:off x="6094800" y="2375"/>
            <a:ext cx="3049200" cy="5913782"/>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6987" t="247" r="56974" b="76"/>
          <a:stretch/>
        </p:blipFill>
        <p:spPr>
          <a:xfrm>
            <a:off x="3045599" y="12313"/>
            <a:ext cx="3049200" cy="5903844"/>
          </a:xfrm>
          <a:prstGeom prst="rect">
            <a:avLst/>
          </a:prstGeom>
        </p:spPr>
      </p:pic>
      <p:sp>
        <p:nvSpPr>
          <p:cNvPr id="7" name="TextBox 6"/>
          <p:cNvSpPr txBox="1"/>
          <p:nvPr/>
        </p:nvSpPr>
        <p:spPr>
          <a:xfrm>
            <a:off x="0" y="-12315"/>
            <a:ext cx="3049199" cy="646331"/>
          </a:xfrm>
          <a:prstGeom prst="rect">
            <a:avLst/>
          </a:prstGeom>
          <a:solidFill>
            <a:schemeClr val="bg1"/>
          </a:solidFill>
        </p:spPr>
        <p:txBody>
          <a:bodyPr wrap="square" rtlCol="0">
            <a:spAutoFit/>
          </a:bodyPr>
          <a:lstStyle/>
          <a:p>
            <a:pPr algn="ctr"/>
            <a:r>
              <a:rPr lang="en-GB" sz="3600" b="1" dirty="0">
                <a:solidFill>
                  <a:srgbClr val="61A534"/>
                </a:solidFill>
              </a:rPr>
              <a:t>STEWARDS</a:t>
            </a:r>
          </a:p>
        </p:txBody>
      </p:sp>
      <p:sp>
        <p:nvSpPr>
          <p:cNvPr id="8" name="TextBox 7"/>
          <p:cNvSpPr txBox="1"/>
          <p:nvPr/>
        </p:nvSpPr>
        <p:spPr>
          <a:xfrm>
            <a:off x="6094801" y="-12315"/>
            <a:ext cx="3049199" cy="646331"/>
          </a:xfrm>
          <a:prstGeom prst="rect">
            <a:avLst/>
          </a:prstGeom>
          <a:solidFill>
            <a:schemeClr val="bg1"/>
          </a:solidFill>
        </p:spPr>
        <p:txBody>
          <a:bodyPr wrap="square" rtlCol="0">
            <a:spAutoFit/>
          </a:bodyPr>
          <a:lstStyle/>
          <a:p>
            <a:pPr algn="ctr"/>
            <a:r>
              <a:rPr lang="en-GB" sz="3600" b="1" dirty="0">
                <a:solidFill>
                  <a:srgbClr val="BECE45"/>
                </a:solidFill>
              </a:rPr>
              <a:t>CAMPAIGNS</a:t>
            </a:r>
          </a:p>
        </p:txBody>
      </p:sp>
      <p:sp>
        <p:nvSpPr>
          <p:cNvPr id="9" name="TextBox 8"/>
          <p:cNvSpPr txBox="1"/>
          <p:nvPr/>
        </p:nvSpPr>
        <p:spPr>
          <a:xfrm>
            <a:off x="3045599" y="-12315"/>
            <a:ext cx="3049200" cy="646331"/>
          </a:xfrm>
          <a:prstGeom prst="rect">
            <a:avLst/>
          </a:prstGeom>
          <a:solidFill>
            <a:schemeClr val="bg1"/>
          </a:solidFill>
        </p:spPr>
        <p:txBody>
          <a:bodyPr wrap="square" rtlCol="0">
            <a:spAutoFit/>
          </a:bodyPr>
          <a:lstStyle/>
          <a:p>
            <a:pPr algn="ctr"/>
            <a:r>
              <a:rPr lang="en-GB" sz="3600" b="1" dirty="0">
                <a:solidFill>
                  <a:srgbClr val="44841A"/>
                </a:solidFill>
              </a:rPr>
              <a:t>SHOPS</a:t>
            </a:r>
          </a:p>
        </p:txBody>
      </p:sp>
    </p:spTree>
    <p:extLst>
      <p:ext uri="{BB962C8B-B14F-4D97-AF65-F5344CB8AC3E}">
        <p14:creationId xmlns:p14="http://schemas.microsoft.com/office/powerpoint/2010/main" val="21423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D5726-7193-E34B-9C87-32B908854DA8}"/>
              </a:ext>
            </a:extLst>
          </p:cNvPr>
          <p:cNvSpPr>
            <a:spLocks noGrp="1"/>
          </p:cNvSpPr>
          <p:nvPr>
            <p:ph type="title"/>
          </p:nvPr>
        </p:nvSpPr>
        <p:spPr/>
        <p:txBody>
          <a:bodyPr/>
          <a:lstStyle/>
          <a:p>
            <a:r>
              <a:rPr lang="en-GB" dirty="0"/>
              <a:t>Trainers attention test</a:t>
            </a:r>
          </a:p>
        </p:txBody>
      </p:sp>
      <p:sp>
        <p:nvSpPr>
          <p:cNvPr id="3" name="Rectangle 2">
            <a:extLst>
              <a:ext uri="{FF2B5EF4-FFF2-40B4-BE49-F238E27FC236}">
                <a16:creationId xmlns:a16="http://schemas.microsoft.com/office/drawing/2014/main" id="{622B4CE9-0DEA-AD42-B2BA-2BBE8006A23B}"/>
              </a:ext>
            </a:extLst>
          </p:cNvPr>
          <p:cNvSpPr>
            <a:spLocks noChangeAspect="1"/>
          </p:cNvSpPr>
          <p:nvPr/>
        </p:nvSpPr>
        <p:spPr>
          <a:xfrm>
            <a:off x="256691" y="2185261"/>
            <a:ext cx="1080000" cy="10800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6F7E49C0-909A-EC4C-8B93-16529AE73A71}"/>
              </a:ext>
            </a:extLst>
          </p:cNvPr>
          <p:cNvSpPr txBox="1"/>
          <p:nvPr/>
        </p:nvSpPr>
        <p:spPr>
          <a:xfrm>
            <a:off x="640238" y="2540595"/>
            <a:ext cx="31290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3" action="ppaction://hlinksldjump"/>
              </a:rPr>
              <a:t>1</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4E7C2492-EC00-B942-9E1D-AFCD51B3AD82}"/>
              </a:ext>
            </a:extLst>
          </p:cNvPr>
          <p:cNvSpPr>
            <a:spLocks noChangeAspect="1"/>
          </p:cNvSpPr>
          <p:nvPr/>
        </p:nvSpPr>
        <p:spPr>
          <a:xfrm>
            <a:off x="1755974" y="2185261"/>
            <a:ext cx="1080000" cy="10800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21BCA9FA-622F-B44D-899F-640C531D2308}"/>
              </a:ext>
            </a:extLst>
          </p:cNvPr>
          <p:cNvSpPr txBox="1"/>
          <p:nvPr/>
        </p:nvSpPr>
        <p:spPr>
          <a:xfrm>
            <a:off x="2139521" y="2540595"/>
            <a:ext cx="31290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4" action="ppaction://hlinksldjump"/>
              </a:rPr>
              <a:t>2</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B3F0D8D7-27E0-A54E-AC8D-AB9C35A5D4F3}"/>
              </a:ext>
            </a:extLst>
          </p:cNvPr>
          <p:cNvSpPr>
            <a:spLocks noChangeAspect="1"/>
          </p:cNvSpPr>
          <p:nvPr/>
        </p:nvSpPr>
        <p:spPr>
          <a:xfrm>
            <a:off x="3255257" y="2185261"/>
            <a:ext cx="1080000" cy="10800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6A179F50-8CEA-6A46-A517-A1095889E963}"/>
              </a:ext>
            </a:extLst>
          </p:cNvPr>
          <p:cNvSpPr txBox="1"/>
          <p:nvPr/>
        </p:nvSpPr>
        <p:spPr>
          <a:xfrm>
            <a:off x="3638804" y="2540595"/>
            <a:ext cx="31290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5" action="ppaction://hlinksldjump"/>
              </a:rPr>
              <a:t>3</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C56B6742-656B-DE45-91F4-304105CBAE5C}"/>
              </a:ext>
            </a:extLst>
          </p:cNvPr>
          <p:cNvSpPr>
            <a:spLocks noChangeAspect="1"/>
          </p:cNvSpPr>
          <p:nvPr/>
        </p:nvSpPr>
        <p:spPr>
          <a:xfrm>
            <a:off x="4751199" y="2185261"/>
            <a:ext cx="1080000" cy="10800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TextBox 12">
            <a:hlinkClick r:id="rId6" action="ppaction://hlinksldjump"/>
            <a:extLst>
              <a:ext uri="{FF2B5EF4-FFF2-40B4-BE49-F238E27FC236}">
                <a16:creationId xmlns:a16="http://schemas.microsoft.com/office/drawing/2014/main" id="{560BBC2A-78BB-7D43-9390-74725E42C213}"/>
              </a:ext>
            </a:extLst>
          </p:cNvPr>
          <p:cNvSpPr txBox="1"/>
          <p:nvPr/>
        </p:nvSpPr>
        <p:spPr>
          <a:xfrm>
            <a:off x="5134746" y="2540595"/>
            <a:ext cx="31290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6" action="ppaction://hlinksldjump"/>
              </a:rPr>
              <a:t>4</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5101D440-9ACD-264A-9048-46F959851E3B}"/>
              </a:ext>
            </a:extLst>
          </p:cNvPr>
          <p:cNvSpPr>
            <a:spLocks noChangeAspect="1"/>
          </p:cNvSpPr>
          <p:nvPr/>
        </p:nvSpPr>
        <p:spPr>
          <a:xfrm>
            <a:off x="6250482" y="2185261"/>
            <a:ext cx="1080000" cy="10800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C9482187-DFC8-A44E-9F5F-A3622E4B517E}"/>
              </a:ext>
            </a:extLst>
          </p:cNvPr>
          <p:cNvSpPr txBox="1"/>
          <p:nvPr/>
        </p:nvSpPr>
        <p:spPr>
          <a:xfrm>
            <a:off x="6634029" y="2540595"/>
            <a:ext cx="31290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7" action="ppaction://hlinksldjump"/>
              </a:rPr>
              <a:t>5</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F24F3E57-A286-0842-B0F5-A535F3899440}"/>
              </a:ext>
            </a:extLst>
          </p:cNvPr>
          <p:cNvSpPr>
            <a:spLocks noChangeAspect="1"/>
          </p:cNvSpPr>
          <p:nvPr/>
        </p:nvSpPr>
        <p:spPr>
          <a:xfrm>
            <a:off x="7749765" y="2185261"/>
            <a:ext cx="1080000" cy="10800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5DA60AEC-9914-FC43-846F-CE1D6DC70733}"/>
              </a:ext>
            </a:extLst>
          </p:cNvPr>
          <p:cNvSpPr txBox="1"/>
          <p:nvPr/>
        </p:nvSpPr>
        <p:spPr>
          <a:xfrm>
            <a:off x="8133312" y="2540595"/>
            <a:ext cx="31290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8" action="ppaction://hlinksldjump"/>
              </a:rPr>
              <a:t>6</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A126C6AA-3DDF-AC42-9342-372F2B76A98D}"/>
              </a:ext>
            </a:extLst>
          </p:cNvPr>
          <p:cNvSpPr>
            <a:spLocks noChangeAspect="1"/>
          </p:cNvSpPr>
          <p:nvPr/>
        </p:nvSpPr>
        <p:spPr>
          <a:xfrm>
            <a:off x="254111" y="3902990"/>
            <a:ext cx="1080000" cy="10800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0995193F-8CC8-8647-A5AC-7136D06CD2AB}"/>
              </a:ext>
            </a:extLst>
          </p:cNvPr>
          <p:cNvSpPr txBox="1"/>
          <p:nvPr/>
        </p:nvSpPr>
        <p:spPr>
          <a:xfrm>
            <a:off x="637658" y="4258324"/>
            <a:ext cx="31290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9" action="ppaction://hlinksldjump"/>
              </a:rPr>
              <a:t>7</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A0608151-00D7-2243-BE94-5CB60D7D2DB8}"/>
              </a:ext>
            </a:extLst>
          </p:cNvPr>
          <p:cNvSpPr>
            <a:spLocks noChangeAspect="1"/>
          </p:cNvSpPr>
          <p:nvPr/>
        </p:nvSpPr>
        <p:spPr>
          <a:xfrm>
            <a:off x="1753394" y="3902990"/>
            <a:ext cx="1080000" cy="10800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0CC2FABF-9A12-A34A-A540-69F96EDA7FE7}"/>
              </a:ext>
            </a:extLst>
          </p:cNvPr>
          <p:cNvSpPr txBox="1"/>
          <p:nvPr/>
        </p:nvSpPr>
        <p:spPr>
          <a:xfrm>
            <a:off x="2136941" y="4258324"/>
            <a:ext cx="31290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10" action="ppaction://hlinksldjump"/>
              </a:rPr>
              <a:t>8</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DE312494-0F5F-7E44-A7F0-9287F48015CF}"/>
              </a:ext>
            </a:extLst>
          </p:cNvPr>
          <p:cNvSpPr>
            <a:spLocks noChangeAspect="1"/>
          </p:cNvSpPr>
          <p:nvPr/>
        </p:nvSpPr>
        <p:spPr>
          <a:xfrm>
            <a:off x="3252677" y="3902990"/>
            <a:ext cx="1080000" cy="10800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2509AF24-7545-A84D-92E3-13BC2D56CD78}"/>
              </a:ext>
            </a:extLst>
          </p:cNvPr>
          <p:cNvSpPr txBox="1"/>
          <p:nvPr/>
        </p:nvSpPr>
        <p:spPr>
          <a:xfrm>
            <a:off x="3636224" y="4258324"/>
            <a:ext cx="31290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11" action="ppaction://hlinksldjump"/>
              </a:rPr>
              <a:t>9</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A8D84782-DB45-F047-9141-8BBBDB208A17}"/>
              </a:ext>
            </a:extLst>
          </p:cNvPr>
          <p:cNvSpPr>
            <a:spLocks noChangeAspect="1"/>
          </p:cNvSpPr>
          <p:nvPr/>
        </p:nvSpPr>
        <p:spPr>
          <a:xfrm>
            <a:off x="4748619" y="3902990"/>
            <a:ext cx="1080000" cy="10800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F1585B21-7571-B74E-91FA-DFD4EFE13BC1}"/>
              </a:ext>
            </a:extLst>
          </p:cNvPr>
          <p:cNvSpPr txBox="1"/>
          <p:nvPr/>
        </p:nvSpPr>
        <p:spPr>
          <a:xfrm>
            <a:off x="5132166" y="4258324"/>
            <a:ext cx="44114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12" action="ppaction://hlinksldjump"/>
              </a:rPr>
              <a:t>10</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A29C730C-D245-A240-9B63-E674B7A126A2}"/>
              </a:ext>
            </a:extLst>
          </p:cNvPr>
          <p:cNvSpPr>
            <a:spLocks noChangeAspect="1"/>
          </p:cNvSpPr>
          <p:nvPr/>
        </p:nvSpPr>
        <p:spPr>
          <a:xfrm>
            <a:off x="6247902" y="3902990"/>
            <a:ext cx="1080000" cy="10800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B683FECF-C8D8-974C-A51B-B002F0A58164}"/>
              </a:ext>
            </a:extLst>
          </p:cNvPr>
          <p:cNvSpPr txBox="1"/>
          <p:nvPr/>
        </p:nvSpPr>
        <p:spPr>
          <a:xfrm>
            <a:off x="6631449" y="4258324"/>
            <a:ext cx="42402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13" action="ppaction://hlinksldjump"/>
              </a:rPr>
              <a:t>11</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 name="Rectangle 27">
            <a:extLst>
              <a:ext uri="{FF2B5EF4-FFF2-40B4-BE49-F238E27FC236}">
                <a16:creationId xmlns:a16="http://schemas.microsoft.com/office/drawing/2014/main" id="{030FDD2E-DF28-D645-B1D0-CC2F3D69271F}"/>
              </a:ext>
            </a:extLst>
          </p:cNvPr>
          <p:cNvSpPr>
            <a:spLocks noChangeAspect="1"/>
          </p:cNvSpPr>
          <p:nvPr/>
        </p:nvSpPr>
        <p:spPr>
          <a:xfrm>
            <a:off x="7747185" y="3902990"/>
            <a:ext cx="1080000" cy="10800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F3890252-E642-8C44-9271-390F0BE7D41D}"/>
              </a:ext>
            </a:extLst>
          </p:cNvPr>
          <p:cNvSpPr txBox="1"/>
          <p:nvPr/>
        </p:nvSpPr>
        <p:spPr>
          <a:xfrm>
            <a:off x="8130732" y="4258324"/>
            <a:ext cx="44114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14" action="ppaction://hlinksldjump"/>
              </a:rPr>
              <a:t>12</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925197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EMERGENCIES</a:t>
            </a:r>
          </a:p>
        </p:txBody>
      </p:sp>
    </p:spTree>
    <p:extLst>
      <p:ext uri="{BB962C8B-B14F-4D97-AF65-F5344CB8AC3E}">
        <p14:creationId xmlns:p14="http://schemas.microsoft.com/office/powerpoint/2010/main" val="7477924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400" dirty="0"/>
              <a:t>evacuation</a:t>
            </a:r>
          </a:p>
        </p:txBody>
      </p:sp>
      <p:sp>
        <p:nvSpPr>
          <p:cNvPr id="3" name="Content Placeholder 2">
            <a:extLst>
              <a:ext uri="{FF2B5EF4-FFF2-40B4-BE49-F238E27FC236}">
                <a16:creationId xmlns:a16="http://schemas.microsoft.com/office/drawing/2014/main" id="{761BB371-794F-5B44-91D3-8F3B392328CE}"/>
              </a:ext>
            </a:extLst>
          </p:cNvPr>
          <p:cNvSpPr>
            <a:spLocks noGrp="1"/>
          </p:cNvSpPr>
          <p:nvPr>
            <p:ph idx="1"/>
          </p:nvPr>
        </p:nvSpPr>
        <p:spPr/>
        <p:txBody>
          <a:bodyPr anchor="ctr"/>
          <a:lstStyle/>
          <a:p>
            <a:pPr marL="0" indent="0" algn="ctr">
              <a:buNone/>
            </a:pPr>
            <a:r>
              <a:rPr lang="en-GB" sz="2800" b="1" u="sng" dirty="0"/>
              <a:t>DO NOT SHARE SCREEN</a:t>
            </a:r>
            <a:br>
              <a:rPr lang="en-GB" sz="2800" b="1" u="sng" dirty="0"/>
            </a:br>
            <a:r>
              <a:rPr lang="en-GB" sz="2800" b="1" u="sng" dirty="0"/>
              <a:t>TRAINER NOTES ONLY</a:t>
            </a:r>
          </a:p>
          <a:p>
            <a:endParaRPr lang="en-GB" dirty="0"/>
          </a:p>
        </p:txBody>
      </p:sp>
    </p:spTree>
    <p:extLst>
      <p:ext uri="{BB962C8B-B14F-4D97-AF65-F5344CB8AC3E}">
        <p14:creationId xmlns:p14="http://schemas.microsoft.com/office/powerpoint/2010/main" val="19428821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231185" y="1390465"/>
            <a:ext cx="8785225" cy="43936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GB" sz="3000" dirty="0"/>
          </a:p>
        </p:txBody>
      </p:sp>
      <p:pic>
        <p:nvPicPr>
          <p:cNvPr id="5" name="y2mate.com - run_hide_tell_advice_for_young_people_s3y51Vd4kJ4_1080p">
            <a:hlinkClick r:id="" action="ppaction://media"/>
          </p:cNvPr>
          <p:cNvPicPr>
            <a:picLocks noChangeAspect="1"/>
          </p:cNvPicPr>
          <p:nvPr>
            <a:videoFile r:link="rId1"/>
            <p:extLst>
              <p:ext uri="{DAA4B4D4-6D71-4841-9C94-3DE7FCFB9230}">
                <p14:media xmlns:p14="http://schemas.microsoft.com/office/powerpoint/2010/main" r:embed="rId2">
                  <p14:trim end="4459"/>
                </p14:media>
              </p:ext>
            </p:extLst>
          </p:nvPr>
        </p:nvPicPr>
        <p:blipFill>
          <a:blip r:embed="rId5"/>
          <a:stretch>
            <a:fillRect/>
          </a:stretch>
        </p:blipFill>
        <p:spPr>
          <a:xfrm>
            <a:off x="0" y="730362"/>
            <a:ext cx="8984444" cy="5053750"/>
          </a:xfrm>
          <a:prstGeom prst="rect">
            <a:avLst/>
          </a:prstGeom>
        </p:spPr>
      </p:pic>
    </p:spTree>
    <p:extLst>
      <p:ext uri="{BB962C8B-B14F-4D97-AF65-F5344CB8AC3E}">
        <p14:creationId xmlns:p14="http://schemas.microsoft.com/office/powerpoint/2010/main" val="1157218723"/>
      </p:ext>
    </p:extLst>
  </p:cSld>
  <p:clrMapOvr>
    <a:masterClrMapping/>
  </p:clrMapOvr>
  <mc:AlternateContent xmlns:mc="http://schemas.openxmlformats.org/markup-compatibility/2006" xmlns:p14="http://schemas.microsoft.com/office/powerpoint/2010/main">
    <mc:Choice Requires="p14">
      <p:transition spd="slow" p14:dur="2000" advTm="39000"/>
    </mc:Choice>
    <mc:Fallback xmlns="">
      <p:transition spd="slow" advTm="3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A1FFF4-2753-EE47-8778-48C2BE00F6D4}"/>
              </a:ext>
            </a:extLst>
          </p:cNvPr>
          <p:cNvSpPr>
            <a:spLocks noGrp="1"/>
          </p:cNvSpPr>
          <p:nvPr>
            <p:ph type="title"/>
          </p:nvPr>
        </p:nvSpPr>
        <p:spPr/>
        <p:txBody>
          <a:bodyPr/>
          <a:lstStyle/>
          <a:p>
            <a:r>
              <a:rPr lang="en-GB" dirty="0"/>
              <a:t>Terrorism awareness</a:t>
            </a:r>
          </a:p>
        </p:txBody>
      </p:sp>
      <p:sp>
        <p:nvSpPr>
          <p:cNvPr id="4" name="Content Placeholder 3">
            <a:extLst>
              <a:ext uri="{FF2B5EF4-FFF2-40B4-BE49-F238E27FC236}">
                <a16:creationId xmlns:a16="http://schemas.microsoft.com/office/drawing/2014/main" id="{362CBC3E-002F-1B46-934D-6F65C6BD2770}"/>
              </a:ext>
            </a:extLst>
          </p:cNvPr>
          <p:cNvSpPr>
            <a:spLocks noGrp="1"/>
          </p:cNvSpPr>
          <p:nvPr>
            <p:ph idx="1"/>
          </p:nvPr>
        </p:nvSpPr>
        <p:spPr/>
        <p:txBody>
          <a:bodyPr anchor="ctr"/>
          <a:lstStyle/>
          <a:p>
            <a:pPr marL="0" indent="0" algn="ctr">
              <a:buNone/>
            </a:pPr>
            <a:r>
              <a:rPr lang="en-GB" sz="2800" b="1" u="sng" dirty="0"/>
              <a:t>DO NOT SHARE SCREEN</a:t>
            </a:r>
            <a:br>
              <a:rPr lang="en-GB" sz="2800" b="1" u="sng" dirty="0"/>
            </a:br>
            <a:r>
              <a:rPr lang="en-GB" sz="2800" b="1" u="sng" dirty="0"/>
              <a:t>TRAINER NOTES ONLY</a:t>
            </a:r>
          </a:p>
          <a:p>
            <a:endParaRPr lang="en-GB" dirty="0"/>
          </a:p>
        </p:txBody>
      </p:sp>
    </p:spTree>
    <p:extLst>
      <p:ext uri="{BB962C8B-B14F-4D97-AF65-F5344CB8AC3E}">
        <p14:creationId xmlns:p14="http://schemas.microsoft.com/office/powerpoint/2010/main" val="14048649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USING RADIOS</a:t>
            </a:r>
          </a:p>
        </p:txBody>
      </p:sp>
    </p:spTree>
    <p:extLst>
      <p:ext uri="{BB962C8B-B14F-4D97-AF65-F5344CB8AC3E}">
        <p14:creationId xmlns:p14="http://schemas.microsoft.com/office/powerpoint/2010/main" val="1043894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www.onedirect.co.uk/media/catalog/product/cache/2/image/600x/75fe832f739e7581346979d1fbb4a3c8/d/p/dp1400_2_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455" y="152400"/>
            <a:ext cx="5715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096" name="TextBox 4095"/>
          <p:cNvSpPr txBox="1"/>
          <p:nvPr/>
        </p:nvSpPr>
        <p:spPr>
          <a:xfrm>
            <a:off x="588548" y="1045726"/>
            <a:ext cx="774571" cy="369332"/>
          </a:xfrm>
          <a:prstGeom prst="rect">
            <a:avLst/>
          </a:prstGeom>
          <a:noFill/>
        </p:spPr>
        <p:txBody>
          <a:bodyPr wrap="none" rtlCol="0">
            <a:spAutoFit/>
          </a:bodyPr>
          <a:lstStyle/>
          <a:p>
            <a:r>
              <a:rPr lang="en-GB" dirty="0"/>
              <a:t>Aerial</a:t>
            </a:r>
          </a:p>
        </p:txBody>
      </p:sp>
      <p:sp>
        <p:nvSpPr>
          <p:cNvPr id="4097" name="TextBox 4096"/>
          <p:cNvSpPr txBox="1"/>
          <p:nvPr/>
        </p:nvSpPr>
        <p:spPr>
          <a:xfrm>
            <a:off x="5732405" y="1045726"/>
            <a:ext cx="1915909" cy="369332"/>
          </a:xfrm>
          <a:prstGeom prst="rect">
            <a:avLst/>
          </a:prstGeom>
          <a:noFill/>
        </p:spPr>
        <p:txBody>
          <a:bodyPr wrap="none" rtlCol="0">
            <a:spAutoFit/>
          </a:bodyPr>
          <a:lstStyle/>
          <a:p>
            <a:r>
              <a:rPr lang="en-GB" dirty="0"/>
              <a:t>Channel selector</a:t>
            </a:r>
          </a:p>
        </p:txBody>
      </p:sp>
      <p:sp>
        <p:nvSpPr>
          <p:cNvPr id="4099" name="TextBox 4098"/>
          <p:cNvSpPr txBox="1"/>
          <p:nvPr/>
        </p:nvSpPr>
        <p:spPr>
          <a:xfrm>
            <a:off x="6690359" y="1716405"/>
            <a:ext cx="954172" cy="369332"/>
          </a:xfrm>
          <a:prstGeom prst="rect">
            <a:avLst/>
          </a:prstGeom>
          <a:noFill/>
        </p:spPr>
        <p:txBody>
          <a:bodyPr wrap="none" rtlCol="0">
            <a:spAutoFit/>
          </a:bodyPr>
          <a:lstStyle/>
          <a:p>
            <a:r>
              <a:rPr lang="en-GB" dirty="0"/>
              <a:t>Volume</a:t>
            </a:r>
          </a:p>
        </p:txBody>
      </p:sp>
      <p:sp>
        <p:nvSpPr>
          <p:cNvPr id="4100" name="TextBox 4099"/>
          <p:cNvSpPr txBox="1"/>
          <p:nvPr/>
        </p:nvSpPr>
        <p:spPr>
          <a:xfrm>
            <a:off x="85628" y="3147060"/>
            <a:ext cx="2121093" cy="369332"/>
          </a:xfrm>
          <a:prstGeom prst="rect">
            <a:avLst/>
          </a:prstGeom>
          <a:noFill/>
        </p:spPr>
        <p:txBody>
          <a:bodyPr wrap="none" rtlCol="0">
            <a:spAutoFit/>
          </a:bodyPr>
          <a:lstStyle/>
          <a:p>
            <a:r>
              <a:rPr lang="en-GB" dirty="0"/>
              <a:t>Push-to-talk button</a:t>
            </a:r>
          </a:p>
        </p:txBody>
      </p:sp>
      <p:sp>
        <p:nvSpPr>
          <p:cNvPr id="4101" name="TextBox 4100"/>
          <p:cNvSpPr txBox="1"/>
          <p:nvPr/>
        </p:nvSpPr>
        <p:spPr>
          <a:xfrm>
            <a:off x="6599788" y="2387084"/>
            <a:ext cx="1043876" cy="369332"/>
          </a:xfrm>
          <a:prstGeom prst="rect">
            <a:avLst/>
          </a:prstGeom>
          <a:noFill/>
        </p:spPr>
        <p:txBody>
          <a:bodyPr wrap="none" rtlCol="0">
            <a:spAutoFit/>
          </a:bodyPr>
          <a:lstStyle/>
          <a:p>
            <a:r>
              <a:rPr lang="en-GB" dirty="0"/>
              <a:t>Speaker</a:t>
            </a:r>
          </a:p>
        </p:txBody>
      </p:sp>
      <p:sp>
        <p:nvSpPr>
          <p:cNvPr id="4102" name="TextBox 4101"/>
          <p:cNvSpPr txBox="1"/>
          <p:nvPr/>
        </p:nvSpPr>
        <p:spPr>
          <a:xfrm>
            <a:off x="6253540" y="3147060"/>
            <a:ext cx="1390124" cy="369332"/>
          </a:xfrm>
          <a:prstGeom prst="rect">
            <a:avLst/>
          </a:prstGeom>
          <a:noFill/>
        </p:spPr>
        <p:txBody>
          <a:bodyPr wrap="none" rtlCol="0">
            <a:spAutoFit/>
          </a:bodyPr>
          <a:lstStyle/>
          <a:p>
            <a:r>
              <a:rPr lang="en-GB" dirty="0"/>
              <a:t>Microphone</a:t>
            </a:r>
          </a:p>
        </p:txBody>
      </p:sp>
      <p:cxnSp>
        <p:nvCxnSpPr>
          <p:cNvPr id="4104" name="Straight Arrow Connector 4103"/>
          <p:cNvCxnSpPr>
            <a:stCxn id="4096" idx="3"/>
          </p:cNvCxnSpPr>
          <p:nvPr/>
        </p:nvCxnSpPr>
        <p:spPr>
          <a:xfrm flipV="1">
            <a:off x="1363119" y="1150620"/>
            <a:ext cx="1639161" cy="7977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4106" name="Straight Arrow Connector 4105"/>
          <p:cNvCxnSpPr>
            <a:stCxn id="4100" idx="0"/>
          </p:cNvCxnSpPr>
          <p:nvPr/>
        </p:nvCxnSpPr>
        <p:spPr>
          <a:xfrm flipV="1">
            <a:off x="1146175" y="2461260"/>
            <a:ext cx="1779905" cy="68580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4108" name="Straight Arrow Connector 4107"/>
          <p:cNvCxnSpPr>
            <a:stCxn id="4097" idx="1"/>
          </p:cNvCxnSpPr>
          <p:nvPr/>
        </p:nvCxnSpPr>
        <p:spPr>
          <a:xfrm flipH="1" flipV="1">
            <a:off x="3645944" y="1150620"/>
            <a:ext cx="2086461" cy="7977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4110" name="Straight Arrow Connector 4109"/>
          <p:cNvCxnSpPr>
            <a:stCxn id="4099" idx="1"/>
          </p:cNvCxnSpPr>
          <p:nvPr/>
        </p:nvCxnSpPr>
        <p:spPr>
          <a:xfrm flipH="1" flipV="1">
            <a:off x="4160520" y="1356360"/>
            <a:ext cx="2529839" cy="54471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4115" name="Straight Arrow Connector 4114"/>
          <p:cNvCxnSpPr>
            <a:stCxn id="4101" idx="1"/>
          </p:cNvCxnSpPr>
          <p:nvPr/>
        </p:nvCxnSpPr>
        <p:spPr>
          <a:xfrm flipH="1" flipV="1">
            <a:off x="4160520" y="2484179"/>
            <a:ext cx="2439268" cy="8757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4117" name="Straight Arrow Connector 4116"/>
          <p:cNvCxnSpPr>
            <a:stCxn id="4102" idx="1"/>
          </p:cNvCxnSpPr>
          <p:nvPr/>
        </p:nvCxnSpPr>
        <p:spPr>
          <a:xfrm flipH="1">
            <a:off x="4434840" y="3331726"/>
            <a:ext cx="1818700"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30176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09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0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9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0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0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0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0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 grpId="0"/>
      <p:bldP spid="4097" grpId="0"/>
      <p:bldP spid="4099" grpId="0"/>
      <p:bldP spid="4100" grpId="0"/>
      <p:bldP spid="4101" grpId="0"/>
      <p:bldP spid="410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0693"/>
            <a:ext cx="7886700" cy="1325563"/>
          </a:xfrm>
        </p:spPr>
        <p:txBody>
          <a:bodyPr/>
          <a:lstStyle/>
          <a:p>
            <a:r>
              <a:rPr lang="en-GB" dirty="0"/>
              <a:t>If you are given a radio</a:t>
            </a:r>
          </a:p>
        </p:txBody>
      </p:sp>
      <p:pic>
        <p:nvPicPr>
          <p:cNvPr id="4" name="Picture 6" descr="S:\Festivalsfundraising\Festival 2013\Marketing and Comms\NEW PHOTOS 2013\NASS\NASS-2013-Friday-Oxfam-7106.jpg"/>
          <p:cNvPicPr>
            <a:picLocks noChangeAspect="1" noChangeArrowheads="1"/>
          </p:cNvPicPr>
          <p:nvPr/>
        </p:nvPicPr>
        <p:blipFill rotWithShape="1">
          <a:blip r:embed="rId3">
            <a:lum bright="20000"/>
            <a:extLst>
              <a:ext uri="{28A0092B-C50C-407E-A947-70E740481C1C}">
                <a14:useLocalDpi xmlns:a14="http://schemas.microsoft.com/office/drawing/2010/main" val="0"/>
              </a:ext>
            </a:extLst>
          </a:blip>
          <a:srcRect t="8265" r="2175" b="4747"/>
          <a:stretch/>
        </p:blipFill>
        <p:spPr bwMode="auto">
          <a:xfrm>
            <a:off x="-1" y="0"/>
            <a:ext cx="9144001" cy="589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96326" y="3790335"/>
            <a:ext cx="3924692" cy="1905278"/>
          </a:xfrm>
          <a:prstGeom prst="rect">
            <a:avLst/>
          </a:prstGeom>
          <a:solidFill>
            <a:srgbClr val="61A534"/>
          </a:solidFill>
          <a:ln>
            <a:noFill/>
          </a:ln>
        </p:spPr>
        <p:style>
          <a:lnRef idx="1">
            <a:schemeClr val="accent1"/>
          </a:lnRef>
          <a:fillRef idx="3">
            <a:schemeClr val="accent1"/>
          </a:fillRef>
          <a:effectRef idx="2">
            <a:schemeClr val="accent1"/>
          </a:effectRef>
          <a:fontRef idx="minor">
            <a:schemeClr val="lt1"/>
          </a:fontRef>
        </p:style>
        <p:txBody>
          <a:bodyPr rtlCol="0" anchor="t" anchorCtr="0"/>
          <a:lstStyle/>
          <a:p>
            <a:pPr>
              <a:spcBef>
                <a:spcPct val="0"/>
              </a:spcBef>
            </a:pPr>
            <a:r>
              <a:rPr lang="en-GB" altLang="en-US" sz="2400" b="1" dirty="0">
                <a:solidFill>
                  <a:schemeClr val="bg1"/>
                </a:solidFill>
                <a:latin typeface="Calibri" panose="020F0502020204030204" pitchFamily="34" charset="0"/>
              </a:rPr>
              <a:t>If You’re Given a Radio</a:t>
            </a:r>
          </a:p>
          <a:p>
            <a:pPr marL="285750" indent="-285750">
              <a:spcBef>
                <a:spcPct val="0"/>
              </a:spcBef>
              <a:buFont typeface="Arial" panose="020B0604020202020204" pitchFamily="34" charset="0"/>
              <a:buChar char="•"/>
            </a:pPr>
            <a:r>
              <a:rPr lang="en-GB" altLang="en-US" dirty="0">
                <a:solidFill>
                  <a:schemeClr val="bg1"/>
                </a:solidFill>
                <a:latin typeface="Calibri" panose="020F0502020204030204" pitchFamily="34" charset="0"/>
              </a:rPr>
              <a:t>Keep hold of it</a:t>
            </a:r>
          </a:p>
          <a:p>
            <a:pPr marL="285750" indent="-285750">
              <a:spcBef>
                <a:spcPct val="0"/>
              </a:spcBef>
              <a:buFont typeface="Arial" panose="020B0604020202020204" pitchFamily="34" charset="0"/>
              <a:buChar char="•"/>
            </a:pPr>
            <a:r>
              <a:rPr lang="en-GB" altLang="en-US" dirty="0">
                <a:solidFill>
                  <a:schemeClr val="bg1"/>
                </a:solidFill>
                <a:latin typeface="Calibri" panose="020F0502020204030204" pitchFamily="34" charset="0"/>
              </a:rPr>
              <a:t>Check it works</a:t>
            </a:r>
          </a:p>
          <a:p>
            <a:pPr marL="285750" indent="-285750">
              <a:spcBef>
                <a:spcPct val="0"/>
              </a:spcBef>
              <a:buFont typeface="Arial" panose="020B0604020202020204" pitchFamily="34" charset="0"/>
              <a:buChar char="•"/>
            </a:pPr>
            <a:r>
              <a:rPr lang="en-GB" altLang="en-US" dirty="0">
                <a:solidFill>
                  <a:schemeClr val="bg1"/>
                </a:solidFill>
                <a:latin typeface="Calibri" panose="020F0502020204030204" pitchFamily="34" charset="0"/>
              </a:rPr>
              <a:t>Leave it turned on</a:t>
            </a:r>
          </a:p>
          <a:p>
            <a:pPr marL="285750" indent="-285750">
              <a:spcBef>
                <a:spcPct val="0"/>
              </a:spcBef>
              <a:buFont typeface="Arial" panose="020B0604020202020204" pitchFamily="34" charset="0"/>
              <a:buChar char="•"/>
            </a:pPr>
            <a:r>
              <a:rPr lang="en-GB" altLang="en-US" dirty="0">
                <a:solidFill>
                  <a:schemeClr val="bg1"/>
                </a:solidFill>
                <a:latin typeface="Calibri" panose="020F0502020204030204" pitchFamily="34" charset="0"/>
              </a:rPr>
              <a:t>Keep it dry</a:t>
            </a:r>
          </a:p>
          <a:p>
            <a:pPr marL="285750" indent="-285750">
              <a:spcBef>
                <a:spcPct val="0"/>
              </a:spcBef>
              <a:buFont typeface="Arial" panose="020B0604020202020204" pitchFamily="34" charset="0"/>
              <a:buChar char="•"/>
            </a:pPr>
            <a:r>
              <a:rPr lang="en-GB" altLang="en-US" dirty="0">
                <a:solidFill>
                  <a:schemeClr val="bg1"/>
                </a:solidFill>
                <a:latin typeface="Calibri" panose="020F0502020204030204" pitchFamily="34" charset="0"/>
              </a:rPr>
              <a:t>Know any code words</a:t>
            </a: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a:p>
            <a:pPr>
              <a:spcBef>
                <a:spcPct val="0"/>
              </a:spcBef>
            </a:pPr>
            <a:endParaRPr lang="en-GB" altLang="en-US" dirty="0">
              <a:solidFill>
                <a:schemeClr val="bg1"/>
              </a:solidFill>
              <a:latin typeface="Calibri" panose="020F0502020204030204" pitchFamily="34" charset="0"/>
            </a:endParaRP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p:txBody>
      </p:sp>
    </p:spTree>
    <p:extLst>
      <p:ext uri="{BB962C8B-B14F-4D97-AF65-F5344CB8AC3E}">
        <p14:creationId xmlns:p14="http://schemas.microsoft.com/office/powerpoint/2010/main" val="42557605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026000"/>
          </a:xfrm>
        </p:spPr>
        <p:txBody>
          <a:bodyPr/>
          <a:lstStyle/>
          <a:p>
            <a:pPr algn="ctr"/>
            <a:r>
              <a:rPr lang="en-GB" dirty="0"/>
              <a:t>Radio etiquette</a:t>
            </a:r>
          </a:p>
        </p:txBody>
      </p:sp>
      <p:sp>
        <p:nvSpPr>
          <p:cNvPr id="3" name="Content Placeholder 2"/>
          <p:cNvSpPr>
            <a:spLocks noGrp="1"/>
          </p:cNvSpPr>
          <p:nvPr>
            <p:ph idx="1"/>
          </p:nvPr>
        </p:nvSpPr>
        <p:spPr>
          <a:xfrm>
            <a:off x="300470" y="858984"/>
            <a:ext cx="8543059" cy="4890654"/>
          </a:xfrm>
        </p:spPr>
        <p:txBody>
          <a:bodyPr anchor="ctr">
            <a:noAutofit/>
          </a:bodyPr>
          <a:lstStyle/>
          <a:p>
            <a:pPr marL="0" indent="0" algn="ctr">
              <a:buNone/>
            </a:pPr>
            <a:r>
              <a:rPr lang="en-GB" sz="2800" b="1" u="sng" dirty="0"/>
              <a:t>DO NOT SHARE SCREEN</a:t>
            </a:r>
            <a:br>
              <a:rPr lang="en-GB" sz="2800" b="1" u="sng" dirty="0"/>
            </a:br>
            <a:r>
              <a:rPr lang="en-GB" sz="2800" b="1" u="sng" dirty="0"/>
              <a:t>TRAINER NOTES ONLY</a:t>
            </a:r>
          </a:p>
          <a:p>
            <a:endParaRPr lang="en-GB" sz="4000" dirty="0"/>
          </a:p>
        </p:txBody>
      </p:sp>
    </p:spTree>
    <p:extLst>
      <p:ext uri="{BB962C8B-B14F-4D97-AF65-F5344CB8AC3E}">
        <p14:creationId xmlns:p14="http://schemas.microsoft.com/office/powerpoint/2010/main" val="396055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1"/>
            <a:ext cx="9144000" cy="1026000"/>
          </a:xfrm>
        </p:spPr>
        <p:txBody>
          <a:bodyPr/>
          <a:lstStyle/>
          <a:p>
            <a:pPr algn="ctr"/>
            <a:r>
              <a:rPr lang="en-GB" dirty="0"/>
              <a:t>Radio etiquette</a:t>
            </a:r>
          </a:p>
        </p:txBody>
      </p:sp>
      <p:sp>
        <p:nvSpPr>
          <p:cNvPr id="3" name="Oval Callout 2"/>
          <p:cNvSpPr/>
          <p:nvPr/>
        </p:nvSpPr>
        <p:spPr>
          <a:xfrm>
            <a:off x="674248" y="943583"/>
            <a:ext cx="7795503" cy="1541521"/>
          </a:xfrm>
          <a:prstGeom prst="wedgeEllipseCallout">
            <a:avLst>
              <a:gd name="adj1" fmla="val -48862"/>
              <a:gd name="adj2" fmla="val 75752"/>
            </a:avLst>
          </a:prstGeom>
        </p:spPr>
        <p:style>
          <a:lnRef idx="2">
            <a:schemeClr val="dk1"/>
          </a:lnRef>
          <a:fillRef idx="1">
            <a:schemeClr val="lt1"/>
          </a:fillRef>
          <a:effectRef idx="0">
            <a:schemeClr val="dk1"/>
          </a:effectRef>
          <a:fontRef idx="minor">
            <a:schemeClr val="dk1"/>
          </a:fontRef>
        </p:style>
        <p:txBody>
          <a:bodyPr rtlCol="0" anchor="ctr"/>
          <a:lstStyle/>
          <a:p>
            <a:pPr>
              <a:spcBef>
                <a:spcPct val="0"/>
              </a:spcBef>
            </a:pPr>
            <a:r>
              <a:rPr lang="en-GB" altLang="en-US" sz="2800" i="1" dirty="0" err="1"/>
              <a:t>Oxbox</a:t>
            </a:r>
            <a:r>
              <a:rPr lang="en-GB" altLang="en-US" sz="2800" i="1" dirty="0"/>
              <a:t> </a:t>
            </a:r>
            <a:r>
              <a:rPr lang="en-GB" altLang="en-US" sz="2800" i="1" dirty="0" err="1"/>
              <a:t>Oxbox</a:t>
            </a:r>
            <a:r>
              <a:rPr lang="en-GB" altLang="en-US" sz="2800" dirty="0"/>
              <a:t>, this is </a:t>
            </a:r>
            <a:r>
              <a:rPr lang="en-GB" altLang="en-US" sz="2800" i="1" dirty="0"/>
              <a:t>Dance Stage Supervisor</a:t>
            </a:r>
            <a:r>
              <a:rPr lang="en-GB" altLang="en-US" sz="2800" dirty="0"/>
              <a:t>. </a:t>
            </a:r>
            <a:r>
              <a:rPr lang="en-GB" altLang="en-US" sz="2800" b="1" dirty="0"/>
              <a:t>Over</a:t>
            </a:r>
          </a:p>
        </p:txBody>
      </p:sp>
      <p:sp>
        <p:nvSpPr>
          <p:cNvPr id="10" name="Oval Callout 9"/>
          <p:cNvSpPr/>
          <p:nvPr/>
        </p:nvSpPr>
        <p:spPr>
          <a:xfrm>
            <a:off x="674248" y="2922686"/>
            <a:ext cx="7795503" cy="1011677"/>
          </a:xfrm>
          <a:prstGeom prst="wedgeEllipseCallout">
            <a:avLst>
              <a:gd name="adj1" fmla="val 47722"/>
              <a:gd name="adj2" fmla="val 75752"/>
            </a:avLst>
          </a:prstGeom>
        </p:spPr>
        <p:style>
          <a:lnRef idx="2">
            <a:schemeClr val="dk1"/>
          </a:lnRef>
          <a:fillRef idx="1">
            <a:schemeClr val="lt1"/>
          </a:fillRef>
          <a:effectRef idx="0">
            <a:schemeClr val="dk1"/>
          </a:effectRef>
          <a:fontRef idx="minor">
            <a:schemeClr val="dk1"/>
          </a:fontRef>
        </p:style>
        <p:txBody>
          <a:bodyPr rtlCol="0" anchor="ctr"/>
          <a:lstStyle/>
          <a:p>
            <a:pPr algn="r">
              <a:spcBef>
                <a:spcPct val="0"/>
              </a:spcBef>
            </a:pPr>
            <a:r>
              <a:rPr lang="en-GB" altLang="en-US" sz="2800" dirty="0"/>
              <a:t> This is </a:t>
            </a:r>
            <a:r>
              <a:rPr lang="en-GB" altLang="en-US" sz="2800" i="1" dirty="0" err="1"/>
              <a:t>Oxbox</a:t>
            </a:r>
            <a:r>
              <a:rPr lang="en-GB" altLang="en-US" sz="2800" dirty="0"/>
              <a:t>, go ahead, </a:t>
            </a:r>
            <a:r>
              <a:rPr lang="en-GB" altLang="en-US" sz="2800" b="1" dirty="0"/>
              <a:t>Over</a:t>
            </a:r>
          </a:p>
        </p:txBody>
      </p:sp>
      <p:sp>
        <p:nvSpPr>
          <p:cNvPr id="11" name="Oval Callout 10"/>
          <p:cNvSpPr/>
          <p:nvPr/>
        </p:nvSpPr>
        <p:spPr>
          <a:xfrm>
            <a:off x="569731" y="4315603"/>
            <a:ext cx="7795503" cy="923160"/>
          </a:xfrm>
          <a:prstGeom prst="wedgeEllipseCallout">
            <a:avLst>
              <a:gd name="adj1" fmla="val -46241"/>
              <a:gd name="adj2" fmla="val 95773"/>
            </a:avLst>
          </a:prstGeom>
        </p:spPr>
        <p:style>
          <a:lnRef idx="2">
            <a:schemeClr val="dk1"/>
          </a:lnRef>
          <a:fillRef idx="1">
            <a:schemeClr val="lt1"/>
          </a:fillRef>
          <a:effectRef idx="0">
            <a:schemeClr val="dk1"/>
          </a:effectRef>
          <a:fontRef idx="minor">
            <a:schemeClr val="dk1"/>
          </a:fontRef>
        </p:style>
        <p:txBody>
          <a:bodyPr rtlCol="0" anchor="ctr"/>
          <a:lstStyle/>
          <a:p>
            <a:pPr>
              <a:spcBef>
                <a:spcPct val="0"/>
              </a:spcBef>
            </a:pPr>
            <a:r>
              <a:rPr lang="en-GB" altLang="en-US" sz="2800" dirty="0"/>
              <a:t>Radio check. </a:t>
            </a:r>
            <a:r>
              <a:rPr lang="en-GB" altLang="en-US" sz="2800" i="1" dirty="0"/>
              <a:t>Dance Stage</a:t>
            </a:r>
            <a:r>
              <a:rPr lang="en-GB" altLang="en-US" sz="2800" dirty="0"/>
              <a:t> </a:t>
            </a:r>
            <a:r>
              <a:rPr lang="en-GB" altLang="en-US" sz="2800" b="1" dirty="0"/>
              <a:t>Out</a:t>
            </a:r>
          </a:p>
        </p:txBody>
      </p:sp>
    </p:spTree>
    <p:extLst>
      <p:ext uri="{BB962C8B-B14F-4D97-AF65-F5344CB8AC3E}">
        <p14:creationId xmlns:p14="http://schemas.microsoft.com/office/powerpoint/2010/main" val="386803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b="1" dirty="0"/>
              <a:t>WHAT IS STEWARDING?</a:t>
            </a:r>
          </a:p>
        </p:txBody>
      </p:sp>
    </p:spTree>
    <p:extLst>
      <p:ext uri="{BB962C8B-B14F-4D97-AF65-F5344CB8AC3E}">
        <p14:creationId xmlns:p14="http://schemas.microsoft.com/office/powerpoint/2010/main" val="37433087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LOST &amp; FOUND CHILDREN</a:t>
            </a:r>
          </a:p>
        </p:txBody>
      </p:sp>
    </p:spTree>
    <p:extLst>
      <p:ext uri="{BB962C8B-B14F-4D97-AF65-F5344CB8AC3E}">
        <p14:creationId xmlns:p14="http://schemas.microsoft.com/office/powerpoint/2010/main" val="38489377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400" dirty="0"/>
              <a:t>Lost &amp; FOUND </a:t>
            </a:r>
            <a:r>
              <a:rPr lang="en-GB" sz="4400" dirty="0" err="1"/>
              <a:t>CHILDren</a:t>
            </a:r>
            <a:endParaRPr lang="en-GB" sz="4400" dirty="0"/>
          </a:p>
        </p:txBody>
      </p:sp>
      <p:sp>
        <p:nvSpPr>
          <p:cNvPr id="3" name="Content Placeholder 2">
            <a:extLst>
              <a:ext uri="{FF2B5EF4-FFF2-40B4-BE49-F238E27FC236}">
                <a16:creationId xmlns:a16="http://schemas.microsoft.com/office/drawing/2014/main" id="{34850380-EE6B-B540-A694-B05A9B415DC2}"/>
              </a:ext>
            </a:extLst>
          </p:cNvPr>
          <p:cNvSpPr>
            <a:spLocks noGrp="1"/>
          </p:cNvSpPr>
          <p:nvPr>
            <p:ph idx="1"/>
          </p:nvPr>
        </p:nvSpPr>
        <p:spPr/>
        <p:txBody>
          <a:bodyPr anchor="ctr"/>
          <a:lstStyle/>
          <a:p>
            <a:pPr marL="0" indent="0" algn="ctr">
              <a:buNone/>
            </a:pPr>
            <a:r>
              <a:rPr lang="en-GB" sz="2800" b="1" u="sng" dirty="0"/>
              <a:t>DO NOT SHARE SCREEN</a:t>
            </a:r>
            <a:br>
              <a:rPr lang="en-GB" sz="2800" b="1" u="sng" dirty="0"/>
            </a:br>
            <a:r>
              <a:rPr lang="en-GB" sz="2800" b="1" u="sng" dirty="0"/>
              <a:t>TRAINER NOTES ONLY</a:t>
            </a:r>
          </a:p>
          <a:p>
            <a:endParaRPr lang="en-GB" dirty="0"/>
          </a:p>
        </p:txBody>
      </p:sp>
      <p:sp>
        <p:nvSpPr>
          <p:cNvPr id="6" name="Rectangle 3"/>
          <p:cNvSpPr txBox="1">
            <a:spLocks noChangeArrowheads="1"/>
          </p:cNvSpPr>
          <p:nvPr/>
        </p:nvSpPr>
        <p:spPr>
          <a:xfrm>
            <a:off x="250825" y="1283110"/>
            <a:ext cx="8642350" cy="40410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ct val="50000"/>
              </a:spcBef>
              <a:buFontTx/>
              <a:buNone/>
              <a:defRPr/>
            </a:pPr>
            <a:endParaRPr lang="en-US" altLang="en-US" sz="4800" dirty="0"/>
          </a:p>
        </p:txBody>
      </p:sp>
    </p:spTree>
    <p:extLst>
      <p:ext uri="{BB962C8B-B14F-4D97-AF65-F5344CB8AC3E}">
        <p14:creationId xmlns:p14="http://schemas.microsoft.com/office/powerpoint/2010/main" val="22549204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DISABILITY AWARENESS</a:t>
            </a:r>
          </a:p>
        </p:txBody>
      </p:sp>
      <p:sp>
        <p:nvSpPr>
          <p:cNvPr id="5" name="Rectangle 9"/>
          <p:cNvSpPr txBox="1">
            <a:spLocks noChangeArrowheads="1"/>
          </p:cNvSpPr>
          <p:nvPr/>
        </p:nvSpPr>
        <p:spPr bwMode="auto">
          <a:xfrm>
            <a:off x="628650" y="4400766"/>
            <a:ext cx="3002359" cy="582467"/>
          </a:xfrm>
          <a:prstGeom prst="rect">
            <a:avLst/>
          </a:prstGeom>
          <a:noFill/>
          <a:ln>
            <a:noFill/>
          </a:ln>
        </p:spPr>
        <p:txBody>
          <a:bodyPr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eaLnBrk="1" hangingPunct="1">
              <a:lnSpc>
                <a:spcPct val="80000"/>
              </a:lnSpc>
              <a:buFontTx/>
              <a:buNone/>
              <a:defRPr/>
            </a:pPr>
            <a:r>
              <a:rPr lang="en-US" altLang="en-US" sz="2400" kern="0" dirty="0"/>
              <a:t>Content provided by</a:t>
            </a: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631009" y="4067623"/>
            <a:ext cx="3780286" cy="1248751"/>
          </a:xfrm>
          <a:prstGeom prst="rect">
            <a:avLst/>
          </a:prstGeom>
        </p:spPr>
      </p:pic>
    </p:spTree>
    <p:extLst>
      <p:ext uri="{BB962C8B-B14F-4D97-AF65-F5344CB8AC3E}">
        <p14:creationId xmlns:p14="http://schemas.microsoft.com/office/powerpoint/2010/main" val="18539710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721" y="0"/>
            <a:ext cx="6925147" cy="1386000"/>
          </a:xfrm>
        </p:spPr>
        <p:txBody>
          <a:bodyPr>
            <a:noAutofit/>
          </a:bodyPr>
          <a:lstStyle/>
          <a:p>
            <a:r>
              <a:rPr lang="en-GB" sz="4400" dirty="0"/>
              <a:t>People to consider on-site</a:t>
            </a:r>
          </a:p>
        </p:txBody>
      </p:sp>
      <p:sp>
        <p:nvSpPr>
          <p:cNvPr id="3" name="TextBox 2"/>
          <p:cNvSpPr txBox="1"/>
          <p:nvPr/>
        </p:nvSpPr>
        <p:spPr>
          <a:xfrm>
            <a:off x="250722" y="4936091"/>
            <a:ext cx="8539565" cy="830997"/>
          </a:xfrm>
          <a:prstGeom prst="rect">
            <a:avLst/>
          </a:prstGeom>
          <a:noFill/>
          <a:ln w="6350">
            <a:solidFill>
              <a:schemeClr val="tx1"/>
            </a:solidFill>
          </a:ln>
        </p:spPr>
        <p:txBody>
          <a:bodyPr wrap="square" rtlCol="0">
            <a:spAutoFit/>
          </a:bodyPr>
          <a:lstStyle/>
          <a:p>
            <a:pPr marL="173038" indent="0" algn="ctr">
              <a:spcBef>
                <a:spcPts val="0"/>
              </a:spcBef>
              <a:buFontTx/>
              <a:buNone/>
              <a:defRPr/>
            </a:pPr>
            <a:r>
              <a:rPr lang="en-GB" sz="2400" dirty="0">
                <a:latin typeface="Arial" panose="020B0604020202020204" pitchFamily="34" charset="0"/>
                <a:cs typeface="Arial" panose="020B0604020202020204" pitchFamily="34" charset="0"/>
              </a:rPr>
              <a:t>These people could be customers, volunteers, artists, traders, staff or colleagues on your shifts</a:t>
            </a:r>
          </a:p>
        </p:txBody>
      </p:sp>
      <p:sp>
        <p:nvSpPr>
          <p:cNvPr id="5" name="TextBox 4"/>
          <p:cNvSpPr txBox="1"/>
          <p:nvPr/>
        </p:nvSpPr>
        <p:spPr>
          <a:xfrm>
            <a:off x="60266" y="1588251"/>
            <a:ext cx="4467738" cy="3108543"/>
          </a:xfrm>
          <a:prstGeom prst="rect">
            <a:avLst/>
          </a:prstGeom>
          <a:noFill/>
        </p:spPr>
        <p:txBody>
          <a:bodyPr wrap="square" rtlCol="0">
            <a:spAutoFit/>
          </a:bodyPr>
          <a:lstStyle/>
          <a:p>
            <a:pPr marL="461772" indent="-342900">
              <a:spcBef>
                <a:spcPts val="0"/>
              </a:spcBef>
              <a:buFont typeface="Arial" panose="020B0604020202020204" pitchFamily="34" charset="0"/>
              <a:buChar char="•"/>
              <a:defRPr/>
            </a:pPr>
            <a:r>
              <a:rPr lang="en-GB" sz="2800" dirty="0"/>
              <a:t>Wheelchair users</a:t>
            </a:r>
          </a:p>
          <a:p>
            <a:pPr marL="461772" indent="-342900">
              <a:spcBef>
                <a:spcPts val="0"/>
              </a:spcBef>
              <a:buFont typeface="Arial" panose="020B0604020202020204" pitchFamily="34" charset="0"/>
              <a:buChar char="•"/>
              <a:defRPr/>
            </a:pPr>
            <a:r>
              <a:rPr lang="en-GB" sz="2800" dirty="0"/>
              <a:t>People with mobility impairments</a:t>
            </a:r>
          </a:p>
          <a:p>
            <a:pPr marL="461772" indent="-342900">
              <a:spcBef>
                <a:spcPts val="0"/>
              </a:spcBef>
              <a:buFont typeface="Arial" panose="020B0604020202020204" pitchFamily="34" charset="0"/>
              <a:buChar char="•"/>
              <a:defRPr/>
            </a:pPr>
            <a:r>
              <a:rPr lang="en-GB" sz="2800" dirty="0"/>
              <a:t>Visually impaired people</a:t>
            </a:r>
          </a:p>
          <a:p>
            <a:pPr marL="461772" indent="-342900">
              <a:spcBef>
                <a:spcPts val="0"/>
              </a:spcBef>
              <a:buFont typeface="Arial" panose="020B0604020202020204" pitchFamily="34" charset="0"/>
              <a:buChar char="•"/>
              <a:defRPr/>
            </a:pPr>
            <a:r>
              <a:rPr lang="en-GB" sz="2800" dirty="0"/>
              <a:t>Hard of hearing people</a:t>
            </a:r>
          </a:p>
          <a:p>
            <a:pPr marL="461772" indent="-342900">
              <a:spcBef>
                <a:spcPts val="0"/>
              </a:spcBef>
              <a:buFont typeface="Arial" panose="020B0604020202020204" pitchFamily="34" charset="0"/>
              <a:buChar char="•"/>
              <a:defRPr/>
            </a:pPr>
            <a:r>
              <a:rPr lang="en-GB" sz="2800" dirty="0"/>
              <a:t>Deaf people</a:t>
            </a:r>
          </a:p>
        </p:txBody>
      </p:sp>
      <p:sp>
        <p:nvSpPr>
          <p:cNvPr id="8" name="TextBox 7"/>
          <p:cNvSpPr txBox="1"/>
          <p:nvPr/>
        </p:nvSpPr>
        <p:spPr>
          <a:xfrm>
            <a:off x="4528004" y="1588251"/>
            <a:ext cx="4262284" cy="2677656"/>
          </a:xfrm>
          <a:prstGeom prst="rect">
            <a:avLst/>
          </a:prstGeom>
          <a:noFill/>
        </p:spPr>
        <p:txBody>
          <a:bodyPr wrap="square" rtlCol="0">
            <a:spAutoFit/>
          </a:bodyPr>
          <a:lstStyle/>
          <a:p>
            <a:pPr marL="461772" indent="-342900">
              <a:spcBef>
                <a:spcPts val="0"/>
              </a:spcBef>
              <a:buFont typeface="Arial" panose="020B0604020202020204" pitchFamily="34" charset="0"/>
              <a:buChar char="•"/>
              <a:defRPr/>
            </a:pPr>
            <a:r>
              <a:rPr lang="en-GB" sz="2800" dirty="0"/>
              <a:t>People with learning disabilities</a:t>
            </a:r>
          </a:p>
          <a:p>
            <a:pPr marL="461772" indent="-342900">
              <a:spcBef>
                <a:spcPts val="0"/>
              </a:spcBef>
              <a:buFont typeface="Arial" panose="020B0604020202020204" pitchFamily="34" charset="0"/>
              <a:buChar char="•"/>
              <a:defRPr/>
            </a:pPr>
            <a:r>
              <a:rPr lang="en-GB" sz="2800" dirty="0"/>
              <a:t>People with mental health conditions</a:t>
            </a:r>
          </a:p>
          <a:p>
            <a:pPr marL="461772" indent="-342900">
              <a:spcBef>
                <a:spcPts val="0"/>
              </a:spcBef>
              <a:buFont typeface="Arial" panose="020B0604020202020204" pitchFamily="34" charset="0"/>
              <a:buChar char="•"/>
              <a:defRPr/>
            </a:pPr>
            <a:r>
              <a:rPr lang="en-GB" sz="2800" dirty="0"/>
              <a:t>People with invisible impairments</a:t>
            </a:r>
          </a:p>
        </p:txBody>
      </p:sp>
      <p:pic>
        <p:nvPicPr>
          <p:cNvPr id="9" name="Picture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75868" y="242304"/>
            <a:ext cx="1805935" cy="596559"/>
          </a:xfrm>
          <a:prstGeom prst="rect">
            <a:avLst/>
          </a:prstGeom>
        </p:spPr>
      </p:pic>
    </p:spTree>
    <p:extLst>
      <p:ext uri="{BB962C8B-B14F-4D97-AF65-F5344CB8AC3E}">
        <p14:creationId xmlns:p14="http://schemas.microsoft.com/office/powerpoint/2010/main" val="21761532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Image result for drunk festival goer lying down"/>
          <p:cNvPicPr>
            <a:picLocks noChangeAspect="1" noChangeArrowheads="1"/>
          </p:cNvPicPr>
          <p:nvPr/>
        </p:nvPicPr>
        <p:blipFill rotWithShape="1">
          <a:blip r:embed="rId3">
            <a:extLst>
              <a:ext uri="{28A0092B-C50C-407E-A947-70E740481C1C}">
                <a14:useLocalDpi xmlns:a14="http://schemas.microsoft.com/office/drawing/2010/main" val="0"/>
              </a:ext>
            </a:extLst>
          </a:blip>
          <a:srcRect l="9707" t="25043" r="5067" b="12797"/>
          <a:stretch/>
        </p:blipFill>
        <p:spPr bwMode="auto">
          <a:xfrm>
            <a:off x="0" y="3184373"/>
            <a:ext cx="5220929" cy="271498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women in mud with buggy"/>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11462" r="9162" b="690"/>
          <a:stretch/>
        </p:blipFill>
        <p:spPr bwMode="auto">
          <a:xfrm>
            <a:off x="0" y="-14748"/>
            <a:ext cx="5191432" cy="32298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wheelchair user festival"/>
          <p:cNvPicPr>
            <a:picLocks noChangeAspect="1" noChangeArrowheads="1"/>
          </p:cNvPicPr>
          <p:nvPr/>
        </p:nvPicPr>
        <p:blipFill rotWithShape="1">
          <a:blip r:embed="rId5">
            <a:extLst>
              <a:ext uri="{28A0092B-C50C-407E-A947-70E740481C1C}">
                <a14:useLocalDpi xmlns:a14="http://schemas.microsoft.com/office/drawing/2010/main" val="0"/>
              </a:ext>
            </a:extLst>
          </a:blip>
          <a:srcRect l="23187" r="29871" b="628"/>
          <a:stretch/>
        </p:blipFill>
        <p:spPr bwMode="auto">
          <a:xfrm>
            <a:off x="5191432" y="-11401"/>
            <a:ext cx="3968872" cy="59107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175868" y="242304"/>
            <a:ext cx="1805935" cy="596559"/>
          </a:xfrm>
          <a:prstGeom prst="rect">
            <a:avLst/>
          </a:prstGeom>
        </p:spPr>
      </p:pic>
      <p:pic>
        <p:nvPicPr>
          <p:cNvPr id="4098" name="Picture 2" descr="I plugged my nebuliser into a riot van': what is it like being disabled at  a festival? | Music festivals | The Guardian">
            <a:extLst>
              <a:ext uri="{FF2B5EF4-FFF2-40B4-BE49-F238E27FC236}">
                <a16:creationId xmlns:a16="http://schemas.microsoft.com/office/drawing/2014/main" id="{EB5DEC6F-E3E3-485B-AE79-0D62FF82DF8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945" t="18961" b="11161"/>
          <a:stretch/>
        </p:blipFill>
        <p:spPr bwMode="auto">
          <a:xfrm>
            <a:off x="0" y="3037114"/>
            <a:ext cx="5191432" cy="28622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63236" y="0"/>
            <a:ext cx="7623464" cy="1026000"/>
          </a:xfrm>
        </p:spPr>
        <p:txBody>
          <a:bodyPr>
            <a:normAutofit/>
          </a:bodyPr>
          <a:lstStyle/>
          <a:p>
            <a:r>
              <a:rPr lang="en-GB" sz="4400" dirty="0">
                <a:solidFill>
                  <a:schemeClr val="bg1"/>
                </a:solidFill>
              </a:rPr>
              <a:t>Offering assistance</a:t>
            </a:r>
          </a:p>
        </p:txBody>
      </p:sp>
    </p:spTree>
    <p:extLst>
      <p:ext uri="{BB962C8B-B14F-4D97-AF65-F5344CB8AC3E}">
        <p14:creationId xmlns:p14="http://schemas.microsoft.com/office/powerpoint/2010/main" val="14260074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484" y="0"/>
            <a:ext cx="7028384" cy="1386000"/>
          </a:xfrm>
        </p:spPr>
        <p:txBody>
          <a:bodyPr>
            <a:noAutofit/>
          </a:bodyPr>
          <a:lstStyle/>
          <a:p>
            <a:r>
              <a:rPr lang="en-GB" sz="4400" dirty="0"/>
              <a:t>Deaf &amp; hard of hearing</a:t>
            </a:r>
          </a:p>
        </p:txBody>
      </p:sp>
      <p:sp>
        <p:nvSpPr>
          <p:cNvPr id="6" name="Content Placeholder 2"/>
          <p:cNvSpPr>
            <a:spLocks noGrp="1"/>
          </p:cNvSpPr>
          <p:nvPr>
            <p:ph idx="1"/>
          </p:nvPr>
        </p:nvSpPr>
        <p:spPr>
          <a:xfrm>
            <a:off x="147484" y="1386000"/>
            <a:ext cx="8815541" cy="4251112"/>
          </a:xfrm>
        </p:spPr>
        <p:txBody>
          <a:bodyPr>
            <a:noAutofit/>
          </a:bodyPr>
          <a:lstStyle/>
          <a:p>
            <a:pPr marL="576262" indent="-457200" eaLnBrk="1" hangingPunct="1">
              <a:spcBef>
                <a:spcPct val="0"/>
              </a:spcBef>
              <a:spcAft>
                <a:spcPts val="600"/>
              </a:spcAft>
            </a:pPr>
            <a:r>
              <a:rPr lang="en-GB" altLang="en-US" sz="2400" dirty="0"/>
              <a:t>If someone has an interpreter with them, focus on the person and allow time for the interpretation </a:t>
            </a:r>
          </a:p>
          <a:p>
            <a:pPr marL="576262" indent="-457200" eaLnBrk="1" hangingPunct="1">
              <a:spcBef>
                <a:spcPct val="0"/>
              </a:spcBef>
              <a:spcAft>
                <a:spcPts val="600"/>
              </a:spcAft>
            </a:pPr>
            <a:r>
              <a:rPr lang="en-GB" altLang="en-US" sz="2400" dirty="0"/>
              <a:t>Some people are able to lip read: </a:t>
            </a:r>
          </a:p>
          <a:p>
            <a:pPr marL="1033462" lvl="1" indent="-457200">
              <a:spcBef>
                <a:spcPct val="0"/>
              </a:spcBef>
              <a:spcAft>
                <a:spcPts val="600"/>
              </a:spcAft>
            </a:pPr>
            <a:r>
              <a:rPr lang="en-GB" altLang="en-US" dirty="0"/>
              <a:t>Use natural gestures and facial expressions - don’t exaggerate</a:t>
            </a:r>
          </a:p>
          <a:p>
            <a:pPr marL="1033462" lvl="1" indent="-457200">
              <a:spcBef>
                <a:spcPct val="0"/>
              </a:spcBef>
              <a:spcAft>
                <a:spcPts val="600"/>
              </a:spcAft>
            </a:pPr>
            <a:r>
              <a:rPr lang="en-GB" altLang="en-US" dirty="0"/>
              <a:t>Face the light and keep your hands etc. away from your mouth when speaking</a:t>
            </a:r>
          </a:p>
          <a:p>
            <a:pPr marL="576262" indent="-457200">
              <a:spcBef>
                <a:spcPct val="0"/>
              </a:spcBef>
              <a:spcAft>
                <a:spcPts val="600"/>
              </a:spcAft>
            </a:pPr>
            <a:r>
              <a:rPr lang="en-GB" altLang="en-US" sz="2400" dirty="0"/>
              <a:t>You may need to speak up or shout so a person can hear you, but wait to be asked</a:t>
            </a:r>
          </a:p>
          <a:p>
            <a:pPr marL="576262" indent="-457200">
              <a:spcBef>
                <a:spcPct val="0"/>
              </a:spcBef>
              <a:spcAft>
                <a:spcPts val="600"/>
              </a:spcAft>
            </a:pPr>
            <a:r>
              <a:rPr lang="en-GB" altLang="en-US" sz="2400" dirty="0"/>
              <a:t>Consider using pen and paper, or text on a mobile if needed</a:t>
            </a:r>
          </a:p>
          <a:p>
            <a:pPr marL="1033462" lvl="1" indent="-457200">
              <a:spcBef>
                <a:spcPct val="0"/>
              </a:spcBef>
              <a:spcAft>
                <a:spcPts val="600"/>
              </a:spcAft>
            </a:pPr>
            <a:endParaRPr lang="en-GB" altLang="en-US" sz="3200" dirty="0"/>
          </a:p>
        </p:txBody>
      </p:sp>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75868" y="242304"/>
            <a:ext cx="1805935" cy="596559"/>
          </a:xfrm>
          <a:prstGeom prst="rect">
            <a:avLst/>
          </a:prstGeom>
        </p:spPr>
      </p:pic>
    </p:spTree>
    <p:extLst>
      <p:ext uri="{BB962C8B-B14F-4D97-AF65-F5344CB8AC3E}">
        <p14:creationId xmlns:p14="http://schemas.microsoft.com/office/powerpoint/2010/main" val="23422305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GBBLCDC02\Configs\lbazan\Desktop\IMG_5517.JPG"/>
          <p:cNvPicPr>
            <a:picLocks noChangeAspect="1" noChangeArrowheads="1"/>
          </p:cNvPicPr>
          <p:nvPr/>
        </p:nvPicPr>
        <p:blipFill rotWithShape="1">
          <a:blip r:embed="rId3">
            <a:extLst>
              <a:ext uri="{28A0092B-C50C-407E-A947-70E740481C1C}">
                <a14:useLocalDpi xmlns:a14="http://schemas.microsoft.com/office/drawing/2010/main" val="0"/>
              </a:ext>
            </a:extLst>
          </a:blip>
          <a:srcRect t="2894"/>
          <a:stretch/>
        </p:blipFill>
        <p:spPr bwMode="auto">
          <a:xfrm>
            <a:off x="1" y="-1"/>
            <a:ext cx="9144000" cy="5918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175868" y="242304"/>
            <a:ext cx="1805935" cy="596559"/>
          </a:xfrm>
          <a:prstGeom prst="rect">
            <a:avLst/>
          </a:prstGeom>
        </p:spPr>
      </p:pic>
      <p:sp>
        <p:nvSpPr>
          <p:cNvPr id="12" name="Rectangle 11"/>
          <p:cNvSpPr/>
          <p:nvPr/>
        </p:nvSpPr>
        <p:spPr>
          <a:xfrm>
            <a:off x="296326" y="4100945"/>
            <a:ext cx="3924692" cy="1594668"/>
          </a:xfrm>
          <a:prstGeom prst="rect">
            <a:avLst/>
          </a:prstGeom>
          <a:solidFill>
            <a:srgbClr val="61A534"/>
          </a:solidFill>
          <a:ln>
            <a:noFill/>
          </a:ln>
        </p:spPr>
        <p:style>
          <a:lnRef idx="1">
            <a:schemeClr val="accent1"/>
          </a:lnRef>
          <a:fillRef idx="3">
            <a:schemeClr val="accent1"/>
          </a:fillRef>
          <a:effectRef idx="2">
            <a:schemeClr val="accent1"/>
          </a:effectRef>
          <a:fontRef idx="minor">
            <a:schemeClr val="lt1"/>
          </a:fontRef>
        </p:style>
        <p:txBody>
          <a:bodyPr rtlCol="0" anchor="t" anchorCtr="0"/>
          <a:lstStyle/>
          <a:p>
            <a:pPr>
              <a:spcBef>
                <a:spcPct val="0"/>
              </a:spcBef>
            </a:pPr>
            <a:r>
              <a:rPr lang="en-GB" altLang="en-US" sz="2400" b="1" dirty="0">
                <a:solidFill>
                  <a:schemeClr val="bg1"/>
                </a:solidFill>
                <a:latin typeface="Calibri" panose="020F0502020204030204" pitchFamily="34" charset="0"/>
              </a:rPr>
              <a:t>Key Accessible Facilities</a:t>
            </a:r>
          </a:p>
          <a:p>
            <a:pPr marL="285750" indent="-285750">
              <a:spcBef>
                <a:spcPct val="0"/>
              </a:spcBef>
              <a:buFont typeface="Arial" panose="020B0604020202020204" pitchFamily="34" charset="0"/>
              <a:buChar char="•"/>
            </a:pPr>
            <a:r>
              <a:rPr lang="en-GB" altLang="en-US" dirty="0">
                <a:solidFill>
                  <a:schemeClr val="bg1"/>
                </a:solidFill>
                <a:latin typeface="Calibri" panose="020F0502020204030204" pitchFamily="34" charset="0"/>
              </a:rPr>
              <a:t>Accessible viewing platforms at many  festivals</a:t>
            </a:r>
          </a:p>
          <a:p>
            <a:pPr marL="285750" indent="-285750">
              <a:spcBef>
                <a:spcPct val="0"/>
              </a:spcBef>
              <a:buFont typeface="Arial" panose="020B0604020202020204" pitchFamily="34" charset="0"/>
              <a:buChar char="•"/>
            </a:pPr>
            <a:r>
              <a:rPr lang="en-GB" altLang="en-US" dirty="0">
                <a:solidFill>
                  <a:schemeClr val="bg1"/>
                </a:solidFill>
                <a:latin typeface="Calibri" panose="020F0502020204030204" pitchFamily="34" charset="0"/>
              </a:rPr>
              <a:t>Accessible toilets</a:t>
            </a:r>
          </a:p>
          <a:p>
            <a:pPr marL="285750" indent="-285750">
              <a:spcBef>
                <a:spcPct val="0"/>
              </a:spcBef>
              <a:buFont typeface="Arial" panose="020B0604020202020204" pitchFamily="34" charset="0"/>
              <a:buChar char="•"/>
            </a:pPr>
            <a:r>
              <a:rPr lang="en-GB" altLang="en-US" dirty="0">
                <a:solidFill>
                  <a:schemeClr val="bg1"/>
                </a:solidFill>
                <a:latin typeface="Calibri" panose="020F0502020204030204" pitchFamily="34" charset="0"/>
              </a:rPr>
              <a:t>Accessible campsites</a:t>
            </a:r>
          </a:p>
          <a:p>
            <a:pPr>
              <a:spcBef>
                <a:spcPct val="0"/>
              </a:spcBef>
            </a:pPr>
            <a:endParaRPr lang="en-GB" altLang="en-US" dirty="0">
              <a:solidFill>
                <a:schemeClr val="bg1"/>
              </a:solidFill>
              <a:latin typeface="Calibri" panose="020F0502020204030204" pitchFamily="34" charset="0"/>
            </a:endParaRP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p:txBody>
      </p:sp>
    </p:spTree>
    <p:extLst>
      <p:ext uri="{BB962C8B-B14F-4D97-AF65-F5344CB8AC3E}">
        <p14:creationId xmlns:p14="http://schemas.microsoft.com/office/powerpoint/2010/main" val="8419155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944" y="-1"/>
            <a:ext cx="6884923" cy="1026000"/>
          </a:xfrm>
        </p:spPr>
        <p:txBody>
          <a:bodyPr/>
          <a:lstStyle/>
          <a:p>
            <a:r>
              <a:rPr lang="en-GB" dirty="0"/>
              <a:t>Essential knowledge</a:t>
            </a:r>
          </a:p>
        </p:txBody>
      </p:sp>
      <p:sp>
        <p:nvSpPr>
          <p:cNvPr id="8" name="Content Placeholder 2"/>
          <p:cNvSpPr>
            <a:spLocks noGrp="1"/>
          </p:cNvSpPr>
          <p:nvPr>
            <p:ph idx="1"/>
          </p:nvPr>
        </p:nvSpPr>
        <p:spPr>
          <a:xfrm>
            <a:off x="0" y="1081168"/>
            <a:ext cx="9144000" cy="5661025"/>
          </a:xfrm>
        </p:spPr>
        <p:txBody>
          <a:bodyPr rtlCol="0">
            <a:noAutofit/>
          </a:bodyPr>
          <a:lstStyle/>
          <a:p>
            <a:pPr marL="461772" indent="-342900" eaLnBrk="1" fontAlgn="auto" hangingPunct="1">
              <a:spcBef>
                <a:spcPts val="0"/>
              </a:spcBef>
              <a:spcAft>
                <a:spcPts val="0"/>
              </a:spcAft>
              <a:defRPr/>
            </a:pPr>
            <a:r>
              <a:rPr lang="en-US" sz="2400" dirty="0">
                <a:latin typeface="+mj-lt"/>
              </a:rPr>
              <a:t>The location and nature of access facilities and services on site.</a:t>
            </a:r>
            <a:br>
              <a:rPr lang="en-US" sz="2400" dirty="0">
                <a:latin typeface="+mj-lt"/>
              </a:rPr>
            </a:br>
            <a:r>
              <a:rPr lang="en-US" sz="2400" i="1" dirty="0">
                <a:latin typeface="+mj-lt"/>
              </a:rPr>
              <a:t>i.e. accessible campsite, accessible parking, accessible toilets, viewing platforms and areas, short-cut access routes, hearing loops etc.</a:t>
            </a:r>
          </a:p>
          <a:p>
            <a:pPr marL="438912" indent="-320040" eaLnBrk="1" fontAlgn="auto" hangingPunct="1">
              <a:spcBef>
                <a:spcPts val="0"/>
              </a:spcBef>
              <a:spcAft>
                <a:spcPts val="0"/>
              </a:spcAft>
              <a:buFont typeface="Wingdings 2"/>
              <a:buChar char=""/>
              <a:defRPr/>
            </a:pPr>
            <a:endParaRPr lang="en-US" sz="2400" dirty="0">
              <a:latin typeface="+mj-lt"/>
            </a:endParaRPr>
          </a:p>
          <a:p>
            <a:pPr marL="461772" indent="-342900" eaLnBrk="1" fontAlgn="auto" hangingPunct="1">
              <a:spcBef>
                <a:spcPts val="0"/>
              </a:spcBef>
              <a:spcAft>
                <a:spcPts val="0"/>
              </a:spcAft>
              <a:defRPr/>
            </a:pPr>
            <a:r>
              <a:rPr lang="en-US" sz="2400" dirty="0">
                <a:latin typeface="+mj-lt"/>
              </a:rPr>
              <a:t>How to direct people to access facilities with best access routes in mind</a:t>
            </a:r>
          </a:p>
          <a:p>
            <a:pPr marL="461772" indent="-342900" eaLnBrk="1" fontAlgn="auto" hangingPunct="1">
              <a:spcBef>
                <a:spcPts val="0"/>
              </a:spcBef>
              <a:spcAft>
                <a:spcPts val="0"/>
              </a:spcAft>
              <a:defRPr/>
            </a:pPr>
            <a:endParaRPr lang="en-GB" sz="2400" dirty="0">
              <a:latin typeface="+mj-lt"/>
            </a:endParaRPr>
          </a:p>
          <a:p>
            <a:pPr marL="461772" indent="-342900" eaLnBrk="1" fontAlgn="auto" hangingPunct="1">
              <a:spcBef>
                <a:spcPts val="0"/>
              </a:spcBef>
              <a:spcAft>
                <a:spcPts val="0"/>
              </a:spcAft>
              <a:defRPr/>
            </a:pPr>
            <a:r>
              <a:rPr lang="en-US" sz="2400" dirty="0">
                <a:latin typeface="+mj-lt"/>
              </a:rPr>
              <a:t>Where Welfare and First Aid are located</a:t>
            </a:r>
          </a:p>
          <a:p>
            <a:pPr marL="461772" indent="-342900" eaLnBrk="1" fontAlgn="auto" hangingPunct="1">
              <a:spcBef>
                <a:spcPts val="0"/>
              </a:spcBef>
              <a:spcAft>
                <a:spcPts val="0"/>
              </a:spcAft>
              <a:defRPr/>
            </a:pPr>
            <a:endParaRPr lang="en-US" sz="2400" dirty="0">
              <a:latin typeface="+mj-lt"/>
            </a:endParaRPr>
          </a:p>
          <a:p>
            <a:pPr marL="461772" indent="-342900" eaLnBrk="1" fontAlgn="auto" hangingPunct="1">
              <a:spcBef>
                <a:spcPts val="0"/>
              </a:spcBef>
              <a:spcAft>
                <a:spcPts val="0"/>
              </a:spcAft>
              <a:defRPr/>
            </a:pPr>
            <a:r>
              <a:rPr lang="en-US" sz="2400" dirty="0">
                <a:latin typeface="+mj-lt"/>
              </a:rPr>
              <a:t>Where people can head for information on access to these facilities</a:t>
            </a:r>
            <a:endParaRPr lang="en-GB" sz="2400" dirty="0">
              <a:latin typeface="+mj-lt"/>
            </a:endParaRPr>
          </a:p>
        </p:txBody>
      </p:sp>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75868" y="242304"/>
            <a:ext cx="1805935" cy="596559"/>
          </a:xfrm>
          <a:prstGeom prst="rect">
            <a:avLst/>
          </a:prstGeom>
        </p:spPr>
      </p:pic>
    </p:spTree>
    <p:extLst>
      <p:ext uri="{BB962C8B-B14F-4D97-AF65-F5344CB8AC3E}">
        <p14:creationId xmlns:p14="http://schemas.microsoft.com/office/powerpoint/2010/main" val="30254386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0811" y="3640976"/>
            <a:ext cx="1538077" cy="1277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bwMode="auto">
          <a:xfrm>
            <a:off x="839983" y="3640975"/>
            <a:ext cx="5971310" cy="1277387"/>
          </a:xfrm>
          <a:prstGeom prst="rect">
            <a:avLst/>
          </a:prstGeom>
          <a:noFill/>
          <a:ln w="9525">
            <a:noFill/>
            <a:miter lim="800000"/>
            <a:headEnd/>
            <a:tailEnd/>
          </a:ln>
        </p:spPr>
        <p:txBody>
          <a:bodyPr/>
          <a:lstStyle/>
          <a:p>
            <a:pPr eaLnBrk="1" fontAlgn="auto" hangingPunct="1">
              <a:spcBef>
                <a:spcPts val="0"/>
              </a:spcBef>
              <a:spcAft>
                <a:spcPts val="0"/>
              </a:spcAft>
              <a:defRPr/>
            </a:pPr>
            <a:r>
              <a:rPr lang="en-US" altLang="en-US" sz="2800" kern="0" dirty="0">
                <a:latin typeface="+mj-lt"/>
                <a:cs typeface="+mn-cs"/>
              </a:rPr>
              <a:t>To find out more about the work of Attitude is Everything, please visit</a:t>
            </a:r>
            <a:r>
              <a:rPr lang="en-US" altLang="en-US" sz="2800" b="1" kern="0" dirty="0">
                <a:latin typeface="+mj-lt"/>
                <a:cs typeface="+mn-cs"/>
              </a:rPr>
              <a:t>: www.attitudeiseverything.org.uk</a:t>
            </a:r>
            <a:endParaRPr lang="en-GB" altLang="en-US" sz="2800" b="1" kern="0" dirty="0">
              <a:latin typeface="+mj-lt"/>
              <a:cs typeface="+mn-cs"/>
            </a:endParaRPr>
          </a:p>
        </p:txBody>
      </p:sp>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39983" y="782631"/>
            <a:ext cx="7528905" cy="2487042"/>
          </a:xfrm>
          <a:prstGeom prst="rect">
            <a:avLst/>
          </a:prstGeom>
        </p:spPr>
      </p:pic>
    </p:spTree>
    <p:extLst>
      <p:ext uri="{BB962C8B-B14F-4D97-AF65-F5344CB8AC3E}">
        <p14:creationId xmlns:p14="http://schemas.microsoft.com/office/powerpoint/2010/main" val="21026418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D5726-7193-E34B-9C87-32B908854DA8}"/>
              </a:ext>
            </a:extLst>
          </p:cNvPr>
          <p:cNvSpPr>
            <a:spLocks noGrp="1"/>
          </p:cNvSpPr>
          <p:nvPr>
            <p:ph type="title"/>
          </p:nvPr>
        </p:nvSpPr>
        <p:spPr/>
        <p:txBody>
          <a:bodyPr/>
          <a:lstStyle/>
          <a:p>
            <a:r>
              <a:rPr lang="en-GB" dirty="0"/>
              <a:t>Trainers attention test</a:t>
            </a:r>
          </a:p>
        </p:txBody>
      </p:sp>
      <p:sp>
        <p:nvSpPr>
          <p:cNvPr id="3" name="Rectangle 2">
            <a:extLst>
              <a:ext uri="{FF2B5EF4-FFF2-40B4-BE49-F238E27FC236}">
                <a16:creationId xmlns:a16="http://schemas.microsoft.com/office/drawing/2014/main" id="{622B4CE9-0DEA-AD42-B2BA-2BBE8006A23B}"/>
              </a:ext>
            </a:extLst>
          </p:cNvPr>
          <p:cNvSpPr>
            <a:spLocks noChangeAspect="1"/>
          </p:cNvSpPr>
          <p:nvPr/>
        </p:nvSpPr>
        <p:spPr>
          <a:xfrm>
            <a:off x="256691" y="2185261"/>
            <a:ext cx="1080000" cy="10800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6F7E49C0-909A-EC4C-8B93-16529AE73A71}"/>
              </a:ext>
            </a:extLst>
          </p:cNvPr>
          <p:cNvSpPr txBox="1"/>
          <p:nvPr/>
        </p:nvSpPr>
        <p:spPr>
          <a:xfrm>
            <a:off x="640238" y="2540595"/>
            <a:ext cx="31290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3" action="ppaction://hlinksldjump"/>
              </a:rPr>
              <a:t>1</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4E7C2492-EC00-B942-9E1D-AFCD51B3AD82}"/>
              </a:ext>
            </a:extLst>
          </p:cNvPr>
          <p:cNvSpPr>
            <a:spLocks noChangeAspect="1"/>
          </p:cNvSpPr>
          <p:nvPr/>
        </p:nvSpPr>
        <p:spPr>
          <a:xfrm>
            <a:off x="1755974" y="2185261"/>
            <a:ext cx="1080000" cy="10800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21BCA9FA-622F-B44D-899F-640C531D2308}"/>
              </a:ext>
            </a:extLst>
          </p:cNvPr>
          <p:cNvSpPr txBox="1"/>
          <p:nvPr/>
        </p:nvSpPr>
        <p:spPr>
          <a:xfrm>
            <a:off x="2139521" y="2540595"/>
            <a:ext cx="31290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4" action="ppaction://hlinksldjump"/>
              </a:rPr>
              <a:t>2</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B3F0D8D7-27E0-A54E-AC8D-AB9C35A5D4F3}"/>
              </a:ext>
            </a:extLst>
          </p:cNvPr>
          <p:cNvSpPr>
            <a:spLocks noChangeAspect="1"/>
          </p:cNvSpPr>
          <p:nvPr/>
        </p:nvSpPr>
        <p:spPr>
          <a:xfrm>
            <a:off x="3255257" y="2185261"/>
            <a:ext cx="1080000" cy="10800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6A179F50-8CEA-6A46-A517-A1095889E963}"/>
              </a:ext>
            </a:extLst>
          </p:cNvPr>
          <p:cNvSpPr txBox="1"/>
          <p:nvPr/>
        </p:nvSpPr>
        <p:spPr>
          <a:xfrm>
            <a:off x="3638804" y="2540595"/>
            <a:ext cx="31290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5" action="ppaction://hlinksldjump"/>
              </a:rPr>
              <a:t>3</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C56B6742-656B-DE45-91F4-304105CBAE5C}"/>
              </a:ext>
            </a:extLst>
          </p:cNvPr>
          <p:cNvSpPr>
            <a:spLocks noChangeAspect="1"/>
          </p:cNvSpPr>
          <p:nvPr/>
        </p:nvSpPr>
        <p:spPr>
          <a:xfrm>
            <a:off x="4751199" y="2185261"/>
            <a:ext cx="1080000" cy="10800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TextBox 12">
            <a:hlinkClick r:id="rId6" action="ppaction://hlinksldjump"/>
            <a:extLst>
              <a:ext uri="{FF2B5EF4-FFF2-40B4-BE49-F238E27FC236}">
                <a16:creationId xmlns:a16="http://schemas.microsoft.com/office/drawing/2014/main" id="{560BBC2A-78BB-7D43-9390-74725E42C213}"/>
              </a:ext>
            </a:extLst>
          </p:cNvPr>
          <p:cNvSpPr txBox="1"/>
          <p:nvPr/>
        </p:nvSpPr>
        <p:spPr>
          <a:xfrm>
            <a:off x="5134746" y="2540595"/>
            <a:ext cx="31290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6" action="ppaction://hlinksldjump"/>
              </a:rPr>
              <a:t>4</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5101D440-9ACD-264A-9048-46F959851E3B}"/>
              </a:ext>
            </a:extLst>
          </p:cNvPr>
          <p:cNvSpPr>
            <a:spLocks noChangeAspect="1"/>
          </p:cNvSpPr>
          <p:nvPr/>
        </p:nvSpPr>
        <p:spPr>
          <a:xfrm>
            <a:off x="6250482" y="2185261"/>
            <a:ext cx="1080000" cy="10800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C9482187-DFC8-A44E-9F5F-A3622E4B517E}"/>
              </a:ext>
            </a:extLst>
          </p:cNvPr>
          <p:cNvSpPr txBox="1"/>
          <p:nvPr/>
        </p:nvSpPr>
        <p:spPr>
          <a:xfrm>
            <a:off x="6634029" y="2540595"/>
            <a:ext cx="31290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7" action="ppaction://hlinksldjump"/>
              </a:rPr>
              <a:t>5</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F24F3E57-A286-0842-B0F5-A535F3899440}"/>
              </a:ext>
            </a:extLst>
          </p:cNvPr>
          <p:cNvSpPr>
            <a:spLocks noChangeAspect="1"/>
          </p:cNvSpPr>
          <p:nvPr/>
        </p:nvSpPr>
        <p:spPr>
          <a:xfrm>
            <a:off x="7749765" y="2185261"/>
            <a:ext cx="1080000" cy="10800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5DA60AEC-9914-FC43-846F-CE1D6DC70733}"/>
              </a:ext>
            </a:extLst>
          </p:cNvPr>
          <p:cNvSpPr txBox="1"/>
          <p:nvPr/>
        </p:nvSpPr>
        <p:spPr>
          <a:xfrm>
            <a:off x="8133312" y="2540595"/>
            <a:ext cx="31290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8" action="ppaction://hlinksldjump"/>
              </a:rPr>
              <a:t>6</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A126C6AA-3DDF-AC42-9342-372F2B76A98D}"/>
              </a:ext>
            </a:extLst>
          </p:cNvPr>
          <p:cNvSpPr>
            <a:spLocks noChangeAspect="1"/>
          </p:cNvSpPr>
          <p:nvPr/>
        </p:nvSpPr>
        <p:spPr>
          <a:xfrm>
            <a:off x="254111" y="3902990"/>
            <a:ext cx="1080000" cy="10800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0995193F-8CC8-8647-A5AC-7136D06CD2AB}"/>
              </a:ext>
            </a:extLst>
          </p:cNvPr>
          <p:cNvSpPr txBox="1"/>
          <p:nvPr/>
        </p:nvSpPr>
        <p:spPr>
          <a:xfrm>
            <a:off x="637658" y="4258324"/>
            <a:ext cx="31290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9" action="ppaction://hlinksldjump"/>
              </a:rPr>
              <a:t>7</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A0608151-00D7-2243-BE94-5CB60D7D2DB8}"/>
              </a:ext>
            </a:extLst>
          </p:cNvPr>
          <p:cNvSpPr>
            <a:spLocks noChangeAspect="1"/>
          </p:cNvSpPr>
          <p:nvPr/>
        </p:nvSpPr>
        <p:spPr>
          <a:xfrm>
            <a:off x="1753394" y="3902990"/>
            <a:ext cx="1080000" cy="10800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0CC2FABF-9A12-A34A-A540-69F96EDA7FE7}"/>
              </a:ext>
            </a:extLst>
          </p:cNvPr>
          <p:cNvSpPr txBox="1"/>
          <p:nvPr/>
        </p:nvSpPr>
        <p:spPr>
          <a:xfrm>
            <a:off x="2136941" y="4258324"/>
            <a:ext cx="31290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10" action="ppaction://hlinksldjump"/>
              </a:rPr>
              <a:t>8</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DE312494-0F5F-7E44-A7F0-9287F48015CF}"/>
              </a:ext>
            </a:extLst>
          </p:cNvPr>
          <p:cNvSpPr>
            <a:spLocks noChangeAspect="1"/>
          </p:cNvSpPr>
          <p:nvPr/>
        </p:nvSpPr>
        <p:spPr>
          <a:xfrm>
            <a:off x="3252677" y="3902990"/>
            <a:ext cx="1080000" cy="10800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2509AF24-7545-A84D-92E3-13BC2D56CD78}"/>
              </a:ext>
            </a:extLst>
          </p:cNvPr>
          <p:cNvSpPr txBox="1"/>
          <p:nvPr/>
        </p:nvSpPr>
        <p:spPr>
          <a:xfrm>
            <a:off x="3636224" y="4258324"/>
            <a:ext cx="31290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11" action="ppaction://hlinksldjump"/>
              </a:rPr>
              <a:t>9</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A8D84782-DB45-F047-9141-8BBBDB208A17}"/>
              </a:ext>
            </a:extLst>
          </p:cNvPr>
          <p:cNvSpPr>
            <a:spLocks noChangeAspect="1"/>
          </p:cNvSpPr>
          <p:nvPr/>
        </p:nvSpPr>
        <p:spPr>
          <a:xfrm>
            <a:off x="4748619" y="3902990"/>
            <a:ext cx="1080000" cy="10800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F1585B21-7571-B74E-91FA-DFD4EFE13BC1}"/>
              </a:ext>
            </a:extLst>
          </p:cNvPr>
          <p:cNvSpPr txBox="1"/>
          <p:nvPr/>
        </p:nvSpPr>
        <p:spPr>
          <a:xfrm>
            <a:off x="5132166" y="4258324"/>
            <a:ext cx="44114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12" action="ppaction://hlinksldjump"/>
              </a:rPr>
              <a:t>10</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A29C730C-D245-A240-9B63-E674B7A126A2}"/>
              </a:ext>
            </a:extLst>
          </p:cNvPr>
          <p:cNvSpPr>
            <a:spLocks noChangeAspect="1"/>
          </p:cNvSpPr>
          <p:nvPr/>
        </p:nvSpPr>
        <p:spPr>
          <a:xfrm>
            <a:off x="6247902" y="3902990"/>
            <a:ext cx="1080000" cy="10800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B683FECF-C8D8-974C-A51B-B002F0A58164}"/>
              </a:ext>
            </a:extLst>
          </p:cNvPr>
          <p:cNvSpPr txBox="1"/>
          <p:nvPr/>
        </p:nvSpPr>
        <p:spPr>
          <a:xfrm>
            <a:off x="6631449" y="4258324"/>
            <a:ext cx="42402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13" action="ppaction://hlinksldjump"/>
              </a:rPr>
              <a:t>11</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 name="Rectangle 27">
            <a:extLst>
              <a:ext uri="{FF2B5EF4-FFF2-40B4-BE49-F238E27FC236}">
                <a16:creationId xmlns:a16="http://schemas.microsoft.com/office/drawing/2014/main" id="{030FDD2E-DF28-D645-B1D0-CC2F3D69271F}"/>
              </a:ext>
            </a:extLst>
          </p:cNvPr>
          <p:cNvSpPr>
            <a:spLocks noChangeAspect="1"/>
          </p:cNvSpPr>
          <p:nvPr/>
        </p:nvSpPr>
        <p:spPr>
          <a:xfrm>
            <a:off x="7747185" y="3902990"/>
            <a:ext cx="1080000" cy="10800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F3890252-E642-8C44-9271-390F0BE7D41D}"/>
              </a:ext>
            </a:extLst>
          </p:cNvPr>
          <p:cNvSpPr txBox="1"/>
          <p:nvPr/>
        </p:nvSpPr>
        <p:spPr>
          <a:xfrm>
            <a:off x="8130732" y="4258324"/>
            <a:ext cx="44114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14" action="ppaction://hlinksldjump"/>
              </a:rPr>
              <a:t>12</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79594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may contain: 3 people, people smiling, people standing, child, outdoor and nature"/>
          <p:cNvPicPr>
            <a:picLocks noChangeAspect="1" noChangeArrowheads="1"/>
          </p:cNvPicPr>
          <p:nvPr/>
        </p:nvPicPr>
        <p:blipFill rotWithShape="1">
          <a:blip r:embed="rId3">
            <a:extLst>
              <a:ext uri="{28A0092B-C50C-407E-A947-70E740481C1C}">
                <a14:useLocalDpi xmlns:a14="http://schemas.microsoft.com/office/drawing/2010/main" val="0"/>
              </a:ext>
            </a:extLst>
          </a:blip>
          <a:srcRect t="6565" r="9440" b="15918"/>
          <a:stretch/>
        </p:blipFill>
        <p:spPr bwMode="auto">
          <a:xfrm>
            <a:off x="-1" y="-1"/>
            <a:ext cx="9144677" cy="58743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96326" y="3602182"/>
            <a:ext cx="3924692" cy="2093431"/>
          </a:xfrm>
          <a:prstGeom prst="rect">
            <a:avLst/>
          </a:prstGeom>
          <a:solidFill>
            <a:srgbClr val="61A534"/>
          </a:solidFill>
          <a:ln>
            <a:noFill/>
          </a:ln>
        </p:spPr>
        <p:style>
          <a:lnRef idx="1">
            <a:schemeClr val="accent1"/>
          </a:lnRef>
          <a:fillRef idx="3">
            <a:schemeClr val="accent1"/>
          </a:fillRef>
          <a:effectRef idx="2">
            <a:schemeClr val="accent1"/>
          </a:effectRef>
          <a:fontRef idx="minor">
            <a:schemeClr val="lt1"/>
          </a:fontRef>
        </p:style>
        <p:txBody>
          <a:bodyPr rtlCol="0" anchor="t" anchorCtr="0"/>
          <a:lstStyle/>
          <a:p>
            <a:pPr>
              <a:spcBef>
                <a:spcPct val="0"/>
              </a:spcBef>
            </a:pPr>
            <a:r>
              <a:rPr lang="en-GB" altLang="en-US" sz="2400" b="1" dirty="0">
                <a:solidFill>
                  <a:schemeClr val="bg1"/>
                </a:solidFill>
                <a:latin typeface="Calibri" panose="020F0502020204030204" pitchFamily="34" charset="0"/>
              </a:rPr>
              <a:t>Oxfam Stewards</a:t>
            </a:r>
          </a:p>
          <a:p>
            <a:pPr marL="285750" indent="-285750">
              <a:spcBef>
                <a:spcPct val="0"/>
              </a:spcBef>
              <a:buFont typeface="Arial" panose="020B0604020202020204" pitchFamily="34" charset="0"/>
              <a:buChar char="•"/>
            </a:pPr>
            <a:r>
              <a:rPr lang="en-GB" altLang="en-US" dirty="0">
                <a:solidFill>
                  <a:schemeClr val="bg1"/>
                </a:solidFill>
                <a:latin typeface="Calibri" panose="020F0502020204030204" pitchFamily="34" charset="0"/>
              </a:rPr>
              <a:t>The Gold Standard</a:t>
            </a:r>
          </a:p>
          <a:p>
            <a:pPr marL="285750" indent="-285750">
              <a:spcBef>
                <a:spcPct val="0"/>
              </a:spcBef>
              <a:buFont typeface="Arial" panose="020B0604020202020204" pitchFamily="34" charset="0"/>
              <a:buChar char="•"/>
            </a:pPr>
            <a:r>
              <a:rPr lang="en-GB" altLang="en-US" dirty="0">
                <a:solidFill>
                  <a:schemeClr val="bg1"/>
                </a:solidFill>
                <a:latin typeface="Calibri" panose="020F0502020204030204" pitchFamily="34" charset="0"/>
              </a:rPr>
              <a:t>Friendly</a:t>
            </a:r>
          </a:p>
          <a:p>
            <a:pPr marL="285750" indent="-285750">
              <a:spcBef>
                <a:spcPct val="0"/>
              </a:spcBef>
              <a:buFont typeface="Arial" panose="020B0604020202020204" pitchFamily="34" charset="0"/>
              <a:buChar char="•"/>
            </a:pPr>
            <a:r>
              <a:rPr lang="en-GB" altLang="en-US" dirty="0">
                <a:solidFill>
                  <a:schemeClr val="bg1"/>
                </a:solidFill>
                <a:latin typeface="Calibri" panose="020F0502020204030204" pitchFamily="34" charset="0"/>
              </a:rPr>
              <a:t>Informed</a:t>
            </a:r>
          </a:p>
          <a:p>
            <a:pPr marL="285750" indent="-285750">
              <a:spcBef>
                <a:spcPct val="0"/>
              </a:spcBef>
              <a:buFont typeface="Arial" panose="020B0604020202020204" pitchFamily="34" charset="0"/>
              <a:buChar char="•"/>
            </a:pPr>
            <a:r>
              <a:rPr lang="en-GB" altLang="en-US" dirty="0">
                <a:solidFill>
                  <a:schemeClr val="bg1"/>
                </a:solidFill>
                <a:latin typeface="Calibri" panose="020F0502020204030204" pitchFamily="34" charset="0"/>
              </a:rPr>
              <a:t>Professional</a:t>
            </a:r>
          </a:p>
          <a:p>
            <a:pPr marL="285750" indent="-285750">
              <a:spcBef>
                <a:spcPct val="0"/>
              </a:spcBef>
              <a:buFont typeface="Arial" panose="020B0604020202020204" pitchFamily="34" charset="0"/>
              <a:buChar char="•"/>
            </a:pPr>
            <a:r>
              <a:rPr lang="en-GB" altLang="en-US" dirty="0">
                <a:solidFill>
                  <a:schemeClr val="bg1"/>
                </a:solidFill>
                <a:latin typeface="Calibri" panose="020F0502020204030204" pitchFamily="34" charset="0"/>
              </a:rPr>
              <a:t>Smiling</a:t>
            </a:r>
          </a:p>
          <a:p>
            <a:pPr marL="285750" indent="-285750">
              <a:spcBef>
                <a:spcPct val="0"/>
              </a:spcBef>
              <a:buFont typeface="Arial" panose="020B0604020202020204" pitchFamily="34" charset="0"/>
              <a:buChar char="•"/>
            </a:pPr>
            <a:r>
              <a:rPr lang="en-GB" altLang="en-US" dirty="0">
                <a:solidFill>
                  <a:schemeClr val="bg1"/>
                </a:solidFill>
                <a:latin typeface="Calibri" panose="020F0502020204030204" pitchFamily="34" charset="0"/>
              </a:rPr>
              <a:t>Representing Oxfam and the festival</a:t>
            </a: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p:txBody>
      </p:sp>
    </p:spTree>
    <p:extLst>
      <p:ext uri="{BB962C8B-B14F-4D97-AF65-F5344CB8AC3E}">
        <p14:creationId xmlns:p14="http://schemas.microsoft.com/office/powerpoint/2010/main" val="6806329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p:txBody>
          <a:bodyPr>
            <a:normAutofit/>
          </a:bodyPr>
          <a:lstStyle/>
          <a:p>
            <a:pPr marL="0" indent="0" algn="just">
              <a:buNone/>
            </a:pPr>
            <a:r>
              <a:rPr lang="en-GB" altLang="en-US" sz="2600" dirty="0"/>
              <a:t>. </a:t>
            </a:r>
          </a:p>
        </p:txBody>
      </p:sp>
      <p:pic>
        <p:nvPicPr>
          <p:cNvPr id="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7517" t="23681" r="22596" b="19833"/>
          <a:stretch/>
        </p:blipFill>
        <p:spPr bwMode="auto">
          <a:xfrm>
            <a:off x="0" y="-1"/>
            <a:ext cx="9149197" cy="5915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96326" y="3740727"/>
            <a:ext cx="3924692" cy="1774777"/>
          </a:xfrm>
          <a:prstGeom prst="rect">
            <a:avLst/>
          </a:prstGeom>
          <a:solidFill>
            <a:srgbClr val="61A534"/>
          </a:solidFill>
          <a:ln>
            <a:noFill/>
          </a:ln>
        </p:spPr>
        <p:style>
          <a:lnRef idx="1">
            <a:schemeClr val="accent1"/>
          </a:lnRef>
          <a:fillRef idx="3">
            <a:schemeClr val="accent1"/>
          </a:fillRef>
          <a:effectRef idx="2">
            <a:schemeClr val="accent1"/>
          </a:effectRef>
          <a:fontRef idx="minor">
            <a:schemeClr val="lt1"/>
          </a:fontRef>
        </p:style>
        <p:txBody>
          <a:bodyPr rtlCol="0" anchor="t" anchorCtr="0"/>
          <a:lstStyle/>
          <a:p>
            <a:pPr>
              <a:spcBef>
                <a:spcPct val="0"/>
              </a:spcBef>
            </a:pPr>
            <a:r>
              <a:rPr lang="en-GB" altLang="en-US" sz="2400" b="1" dirty="0">
                <a:solidFill>
                  <a:schemeClr val="bg1"/>
                </a:solidFill>
                <a:latin typeface="Calibri" panose="020F0502020204030204" pitchFamily="34" charset="0"/>
              </a:rPr>
              <a:t>Oxfam Stewarding Guide</a:t>
            </a:r>
          </a:p>
          <a:p>
            <a:pPr marL="285750" indent="-285750">
              <a:spcBef>
                <a:spcPct val="20000"/>
              </a:spcBef>
              <a:buFont typeface="Arial" panose="020B0604020202020204" pitchFamily="34" charset="0"/>
              <a:buChar char="•"/>
              <a:defRPr/>
            </a:pPr>
            <a:r>
              <a:rPr lang="en-GB" kern="0" dirty="0">
                <a:latin typeface="Arial" panose="020B0604020202020204" pitchFamily="34" charset="0"/>
                <a:cs typeface="Arial" panose="020B0604020202020204" pitchFamily="34" charset="0"/>
              </a:rPr>
              <a:t>You will be provided with a digital copy of this before the festival </a:t>
            </a:r>
          </a:p>
          <a:p>
            <a:pPr marL="285750" indent="-285750">
              <a:spcBef>
                <a:spcPct val="20000"/>
              </a:spcBef>
              <a:buFont typeface="Arial" panose="020B0604020202020204" pitchFamily="34" charset="0"/>
              <a:buChar char="•"/>
              <a:defRPr/>
            </a:pPr>
            <a:r>
              <a:rPr lang="en-GB" kern="0" dirty="0">
                <a:latin typeface="Arial" panose="020B0604020202020204" pitchFamily="34" charset="0"/>
                <a:cs typeface="Arial" panose="020B0604020202020204" pitchFamily="34" charset="0"/>
              </a:rPr>
              <a:t>Keep it on you at all times</a:t>
            </a:r>
          </a:p>
          <a:p>
            <a:pPr marL="285750" indent="-285750">
              <a:spcBef>
                <a:spcPct val="20000"/>
              </a:spcBef>
              <a:buFont typeface="Arial" panose="020B0604020202020204" pitchFamily="34" charset="0"/>
              <a:buChar char="•"/>
              <a:defRPr/>
            </a:pPr>
            <a:r>
              <a:rPr lang="en-GB" kern="0" dirty="0">
                <a:latin typeface="Arial" panose="020B0604020202020204" pitchFamily="34" charset="0"/>
                <a:cs typeface="Arial" panose="020B0604020202020204" pitchFamily="34" charset="0"/>
              </a:rPr>
              <a:t>Covers the key content from this session</a:t>
            </a: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p:txBody>
      </p:sp>
    </p:spTree>
    <p:extLst>
      <p:ext uri="{BB962C8B-B14F-4D97-AF65-F5344CB8AC3E}">
        <p14:creationId xmlns:p14="http://schemas.microsoft.com/office/powerpoint/2010/main" val="40118404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p:txBody>
          <a:bodyPr>
            <a:normAutofit/>
          </a:bodyPr>
          <a:lstStyle/>
          <a:p>
            <a:pPr marL="0" indent="0" algn="just">
              <a:buNone/>
            </a:pPr>
            <a:r>
              <a:rPr lang="en-GB" altLang="en-US" sz="2600" dirty="0"/>
              <a:t>. </a:t>
            </a:r>
          </a:p>
        </p:txBody>
      </p:sp>
      <p:pic>
        <p:nvPicPr>
          <p:cNvPr id="5" name="Picture 5" descr="\\gbblcsrv001.ogb.internal.oxfam.net\configs\hshannon1\Desktop\lat.JPG"/>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3240" t="16254" r="18089" b="10514"/>
          <a:stretch/>
        </p:blipFill>
        <p:spPr bwMode="auto">
          <a:xfrm>
            <a:off x="0" y="0"/>
            <a:ext cx="4633658" cy="5888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gbblcsrv001.ogb.internal.oxfam.net\configs\hshannon1\Desktop\read8.JPG"/>
          <p:cNvPicPr>
            <a:picLocks noChangeAspect="1" noChangeArrowheads="1"/>
          </p:cNvPicPr>
          <p:nvPr/>
        </p:nvPicPr>
        <p:blipFill rotWithShape="1">
          <a:blip r:embed="rId4">
            <a:extLst>
              <a:ext uri="{28A0092B-C50C-407E-A947-70E740481C1C}">
                <a14:useLocalDpi xmlns:a14="http://schemas.microsoft.com/office/drawing/2010/main" val="0"/>
              </a:ext>
            </a:extLst>
          </a:blip>
          <a:srcRect l="10649" t="12938" r="16261" b="10293"/>
          <a:stretch/>
        </p:blipFill>
        <p:spPr bwMode="auto">
          <a:xfrm>
            <a:off x="2679755" y="0"/>
            <a:ext cx="3969267" cy="5888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gbblcsrv001.ogb.internal.oxfam.net\configs\hshannon1\Desktop\leeds.JPG"/>
          <p:cNvPicPr>
            <a:picLocks noChangeAspect="1" noChangeArrowheads="1"/>
          </p:cNvPicPr>
          <p:nvPr/>
        </p:nvPicPr>
        <p:blipFill rotWithShape="1">
          <a:blip r:embed="rId5">
            <a:extLst>
              <a:ext uri="{28A0092B-C50C-407E-A947-70E740481C1C}">
                <a14:useLocalDpi xmlns:a14="http://schemas.microsoft.com/office/drawing/2010/main" val="0"/>
              </a:ext>
            </a:extLst>
          </a:blip>
          <a:srcRect l="11284" t="11617" r="18321" b="12420"/>
          <a:stretch/>
        </p:blipFill>
        <p:spPr bwMode="auto">
          <a:xfrm>
            <a:off x="5527223" y="0"/>
            <a:ext cx="3616777" cy="5888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296325" y="3713017"/>
            <a:ext cx="5034779" cy="1802487"/>
          </a:xfrm>
          <a:prstGeom prst="rect">
            <a:avLst/>
          </a:prstGeom>
          <a:solidFill>
            <a:srgbClr val="61A534"/>
          </a:solidFill>
          <a:ln>
            <a:noFill/>
          </a:ln>
        </p:spPr>
        <p:style>
          <a:lnRef idx="1">
            <a:schemeClr val="accent1"/>
          </a:lnRef>
          <a:fillRef idx="3">
            <a:schemeClr val="accent1"/>
          </a:fillRef>
          <a:effectRef idx="2">
            <a:schemeClr val="accent1"/>
          </a:effectRef>
          <a:fontRef idx="minor">
            <a:schemeClr val="lt1"/>
          </a:fontRef>
        </p:style>
        <p:txBody>
          <a:bodyPr rtlCol="0" anchor="t" anchorCtr="0"/>
          <a:lstStyle/>
          <a:p>
            <a:pPr>
              <a:spcBef>
                <a:spcPct val="0"/>
              </a:spcBef>
            </a:pPr>
            <a:r>
              <a:rPr lang="en-GB" altLang="en-US" sz="2400" b="1" dirty="0">
                <a:solidFill>
                  <a:schemeClr val="bg1"/>
                </a:solidFill>
                <a:latin typeface="Calibri" panose="020F0502020204030204" pitchFamily="34" charset="0"/>
              </a:rPr>
              <a:t>Festival Handbooks</a:t>
            </a:r>
          </a:p>
          <a:p>
            <a:pPr marL="342900" indent="-342900">
              <a:spcBef>
                <a:spcPct val="20000"/>
              </a:spcBef>
              <a:buFont typeface="Arial" panose="020B0604020202020204" pitchFamily="34" charset="0"/>
              <a:buChar char="•"/>
              <a:defRPr/>
            </a:pPr>
            <a:r>
              <a:rPr lang="en-GB" kern="0" dirty="0">
                <a:solidFill>
                  <a:schemeClr val="bg1"/>
                </a:solidFill>
              </a:rPr>
              <a:t>Some festivals will supply a staff handbook</a:t>
            </a:r>
          </a:p>
          <a:p>
            <a:pPr marL="342900" indent="-342900">
              <a:spcBef>
                <a:spcPct val="20000"/>
              </a:spcBef>
              <a:buFont typeface="Arial" panose="020B0604020202020204" pitchFamily="34" charset="0"/>
              <a:buChar char="•"/>
              <a:defRPr/>
            </a:pPr>
            <a:r>
              <a:rPr lang="en-GB" kern="0" dirty="0">
                <a:solidFill>
                  <a:schemeClr val="bg1"/>
                </a:solidFill>
              </a:rPr>
              <a:t>Keep this with you at all times</a:t>
            </a:r>
          </a:p>
          <a:p>
            <a:pPr marL="342900" indent="-342900">
              <a:spcBef>
                <a:spcPct val="20000"/>
              </a:spcBef>
              <a:buFont typeface="Arial" panose="020B0604020202020204" pitchFamily="34" charset="0"/>
              <a:buChar char="•"/>
              <a:defRPr/>
            </a:pPr>
            <a:r>
              <a:rPr lang="en-GB" kern="0" dirty="0">
                <a:solidFill>
                  <a:schemeClr val="bg1"/>
                </a:solidFill>
              </a:rPr>
              <a:t>Contains key information for the festival, opening times, wristband types etc.</a:t>
            </a:r>
          </a:p>
          <a:p>
            <a:pPr marL="342900" indent="-342900">
              <a:spcBef>
                <a:spcPct val="20000"/>
              </a:spcBef>
              <a:buFont typeface="Wingdings" pitchFamily="2" charset="2"/>
              <a:buChar char="§"/>
              <a:defRPr/>
            </a:pPr>
            <a:endParaRPr lang="en-GB" kern="0" dirty="0">
              <a:solidFill>
                <a:schemeClr val="bg1"/>
              </a:solidFill>
            </a:endParaRP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p:txBody>
      </p:sp>
    </p:spTree>
    <p:extLst>
      <p:ext uri="{BB962C8B-B14F-4D97-AF65-F5344CB8AC3E}">
        <p14:creationId xmlns:p14="http://schemas.microsoft.com/office/powerpoint/2010/main" val="3816136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2427"/>
          </a:xfrm>
        </p:spPr>
        <p:txBody>
          <a:bodyPr>
            <a:normAutofit/>
          </a:bodyPr>
          <a:lstStyle/>
          <a:p>
            <a:pPr algn="ctr"/>
            <a:r>
              <a:rPr lang="en-GB" sz="4400" dirty="0"/>
              <a:t>What next?</a:t>
            </a:r>
          </a:p>
        </p:txBody>
      </p:sp>
      <p:pic>
        <p:nvPicPr>
          <p:cNvPr id="5126" name="Picture 6" descr="Image result for liftshare logo"/>
          <p:cNvPicPr>
            <a:picLocks noChangeAspect="1" noChangeArrowheads="1"/>
          </p:cNvPicPr>
          <p:nvPr/>
        </p:nvPicPr>
        <p:blipFill rotWithShape="1">
          <a:blip r:embed="rId3">
            <a:extLst>
              <a:ext uri="{28A0092B-C50C-407E-A947-70E740481C1C}">
                <a14:useLocalDpi xmlns:a14="http://schemas.microsoft.com/office/drawing/2010/main" val="0"/>
              </a:ext>
            </a:extLst>
          </a:blip>
          <a:srcRect l="10541" t="30598" r="9782" b="25389"/>
          <a:stretch/>
        </p:blipFill>
        <p:spPr bwMode="auto">
          <a:xfrm>
            <a:off x="2959576" y="1178955"/>
            <a:ext cx="2713065" cy="149864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facebook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8489" y="976040"/>
            <a:ext cx="1662208" cy="166220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502586" y="976041"/>
            <a:ext cx="1498646" cy="1919515"/>
            <a:chOff x="628649" y="1325563"/>
            <a:chExt cx="1825770" cy="2338507"/>
          </a:xfrm>
        </p:grpSpPr>
        <p:pic>
          <p:nvPicPr>
            <p:cNvPr id="5124" name="Picture 4" descr="Image result for calendar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49" y="1325563"/>
              <a:ext cx="1825770" cy="18257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28649" y="3026642"/>
              <a:ext cx="1825769" cy="637428"/>
            </a:xfrm>
            <a:prstGeom prst="rect">
              <a:avLst/>
            </a:prstGeom>
            <a:noFill/>
          </p:spPr>
          <p:txBody>
            <a:bodyPr wrap="square" lIns="91440" tIns="45720" rIns="91440" bIns="45720" rtlCol="0" anchor="t">
              <a:spAutoFit/>
            </a:bodyPr>
            <a:lstStyle/>
            <a:p>
              <a:pPr algn="ctr"/>
              <a:r>
                <a:rPr lang="en-GB" sz="2800" b="1" dirty="0"/>
                <a:t>2027</a:t>
              </a:r>
            </a:p>
          </p:txBody>
        </p:sp>
      </p:grpSp>
      <p:grpSp>
        <p:nvGrpSpPr>
          <p:cNvPr id="8" name="Group 7"/>
          <p:cNvGrpSpPr/>
          <p:nvPr/>
        </p:nvGrpSpPr>
        <p:grpSpPr>
          <a:xfrm>
            <a:off x="1036754" y="4467847"/>
            <a:ext cx="7070491" cy="1353448"/>
            <a:chOff x="502586" y="2837347"/>
            <a:chExt cx="7070491" cy="1353448"/>
          </a:xfrm>
        </p:grpSpPr>
        <p:pic>
          <p:nvPicPr>
            <p:cNvPr id="5130" name="Picture 10" descr="Image result for email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586" y="2837347"/>
              <a:ext cx="1364363" cy="13534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34089" y="3190905"/>
              <a:ext cx="5638988" cy="646331"/>
            </a:xfrm>
            <a:prstGeom prst="rect">
              <a:avLst/>
            </a:prstGeom>
            <a:noFill/>
          </p:spPr>
          <p:txBody>
            <a:bodyPr wrap="square" rtlCol="0">
              <a:spAutoFit/>
            </a:bodyPr>
            <a:lstStyle/>
            <a:p>
              <a:r>
                <a:rPr lang="en-GB" sz="3600" dirty="0"/>
                <a:t>festivals@oxfam.org.uk</a:t>
              </a:r>
            </a:p>
          </p:txBody>
        </p:sp>
      </p:grpSp>
      <p:pic>
        <p:nvPicPr>
          <p:cNvPr id="16" name="Picture 12" descr="Image result for letter icon"/>
          <p:cNvPicPr>
            <a:picLocks noChangeAspect="1" noChangeArrowheads="1"/>
          </p:cNvPicPr>
          <p:nvPr/>
        </p:nvPicPr>
        <p:blipFill rotWithShape="1">
          <a:blip r:embed="rId7">
            <a:extLst>
              <a:ext uri="{28A0092B-C50C-407E-A947-70E740481C1C}">
                <a14:useLocalDpi xmlns:a14="http://schemas.microsoft.com/office/drawing/2010/main" val="0"/>
              </a:ext>
            </a:extLst>
          </a:blip>
          <a:srcRect l="17749" t="4172" r="17800" b="3882"/>
          <a:stretch/>
        </p:blipFill>
        <p:spPr bwMode="auto">
          <a:xfrm>
            <a:off x="376524" y="2972187"/>
            <a:ext cx="1750768" cy="16622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Image result for priority"/>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t="11291" b="13227"/>
          <a:stretch/>
        </p:blipFill>
        <p:spPr bwMode="auto">
          <a:xfrm>
            <a:off x="3290700" y="2952026"/>
            <a:ext cx="2050818" cy="15479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Image result for superviso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6504927" y="2952026"/>
            <a:ext cx="1825770" cy="1702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6943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OGB_107266_DSC_8995_edited.jpg"/>
          <p:cNvPicPr>
            <a:picLocks noChangeAspect="1"/>
          </p:cNvPicPr>
          <p:nvPr/>
        </p:nvPicPr>
        <p:blipFill rotWithShape="1">
          <a:blip r:embed="rId3"/>
          <a:srcRect l="5694" r="4818" b="14141"/>
          <a:stretch/>
        </p:blipFill>
        <p:spPr>
          <a:xfrm>
            <a:off x="0" y="0"/>
            <a:ext cx="9194644" cy="5888182"/>
          </a:xfrm>
          <a:prstGeom prst="rect">
            <a:avLst/>
          </a:prstGeom>
        </p:spPr>
      </p:pic>
      <p:sp>
        <p:nvSpPr>
          <p:cNvPr id="11" name="Title 1"/>
          <p:cNvSpPr txBox="1">
            <a:spLocks/>
          </p:cNvSpPr>
          <p:nvPr/>
        </p:nvSpPr>
        <p:spPr>
          <a:xfrm>
            <a:off x="296324" y="0"/>
            <a:ext cx="8898319" cy="1386000"/>
          </a:xfrm>
          <a:prstGeom prst="rect">
            <a:avLst/>
          </a:prstGeom>
        </p:spPr>
        <p:txBody>
          <a:bodyPr>
            <a:noAutofit/>
          </a:bodyPr>
          <a:lstStyle>
            <a:lvl1pPr algn="l" defTabSz="914400" rtl="0" eaLnBrk="1" latinLnBrk="0" hangingPunct="1">
              <a:lnSpc>
                <a:spcPct val="90000"/>
              </a:lnSpc>
              <a:spcBef>
                <a:spcPct val="0"/>
              </a:spcBef>
              <a:buNone/>
              <a:defRPr sz="4100" kern="1200">
                <a:solidFill>
                  <a:srgbClr val="61A534"/>
                </a:solidFill>
                <a:latin typeface="Arial" panose="020B0604020202020204" pitchFamily="34" charset="0"/>
                <a:ea typeface="+mj-ea"/>
                <a:cs typeface="+mj-cs"/>
              </a:defRPr>
            </a:lvl1pPr>
          </a:lstStyle>
          <a:p>
            <a:r>
              <a:rPr lang="en-GB" sz="4400" b="1" dirty="0"/>
              <a:t>THANK YOU AND SEE YOU ON-SITE!</a:t>
            </a:r>
          </a:p>
        </p:txBody>
      </p:sp>
      <p:sp>
        <p:nvSpPr>
          <p:cNvPr id="12" name="Rectangle 11"/>
          <p:cNvSpPr/>
          <p:nvPr/>
        </p:nvSpPr>
        <p:spPr>
          <a:xfrm>
            <a:off x="296325" y="3823855"/>
            <a:ext cx="5034779" cy="1691649"/>
          </a:xfrm>
          <a:prstGeom prst="rect">
            <a:avLst/>
          </a:prstGeom>
          <a:solidFill>
            <a:srgbClr val="61A534"/>
          </a:solidFill>
          <a:ln>
            <a:noFill/>
          </a:ln>
        </p:spPr>
        <p:style>
          <a:lnRef idx="1">
            <a:schemeClr val="accent1"/>
          </a:lnRef>
          <a:fillRef idx="3">
            <a:schemeClr val="accent1"/>
          </a:fillRef>
          <a:effectRef idx="2">
            <a:schemeClr val="accent1"/>
          </a:effectRef>
          <a:fontRef idx="minor">
            <a:schemeClr val="lt1"/>
          </a:fontRef>
        </p:style>
        <p:txBody>
          <a:bodyPr rtlCol="0" anchor="t" anchorCtr="0"/>
          <a:lstStyle/>
          <a:p>
            <a:pPr marL="342900" indent="-342900">
              <a:spcBef>
                <a:spcPct val="20000"/>
              </a:spcBef>
              <a:buFont typeface="Arial" panose="020B0604020202020204" pitchFamily="34" charset="0"/>
              <a:buChar char="•"/>
              <a:defRPr/>
            </a:pPr>
            <a:r>
              <a:rPr lang="en-GB" sz="2400" kern="0" dirty="0">
                <a:solidFill>
                  <a:schemeClr val="bg1"/>
                </a:solidFill>
              </a:rPr>
              <a:t>Please complete your appraisal questionnaire</a:t>
            </a:r>
          </a:p>
          <a:p>
            <a:pPr marL="342900" indent="-342900">
              <a:spcBef>
                <a:spcPct val="20000"/>
              </a:spcBef>
              <a:buFont typeface="Arial" panose="020B0604020202020204" pitchFamily="34" charset="0"/>
              <a:buChar char="•"/>
              <a:defRPr/>
            </a:pPr>
            <a:r>
              <a:rPr lang="en-GB" sz="2400" kern="0" dirty="0">
                <a:solidFill>
                  <a:schemeClr val="bg1"/>
                </a:solidFill>
              </a:rPr>
              <a:t>Thank you for being a part of an exciting 2022 season</a:t>
            </a:r>
          </a:p>
          <a:p>
            <a:pPr marL="342900" indent="-342900">
              <a:spcBef>
                <a:spcPct val="20000"/>
              </a:spcBef>
              <a:buFont typeface="Wingdings" pitchFamily="2" charset="2"/>
              <a:buChar char="§"/>
              <a:defRPr/>
            </a:pPr>
            <a:endParaRPr lang="en-GB" sz="2400" kern="0" dirty="0">
              <a:solidFill>
                <a:schemeClr val="bg1"/>
              </a:solidFill>
            </a:endParaRPr>
          </a:p>
          <a:p>
            <a:pPr marL="285750" indent="-285750">
              <a:spcBef>
                <a:spcPct val="0"/>
              </a:spcBef>
              <a:buFont typeface="Arial" panose="020B0604020202020204" pitchFamily="34" charset="0"/>
              <a:buChar char="•"/>
            </a:pPr>
            <a:endParaRPr lang="en-GB" altLang="en-US" sz="2400" dirty="0">
              <a:solidFill>
                <a:schemeClr val="bg1"/>
              </a:solidFill>
              <a:latin typeface="Calibri" panose="020F0502020204030204" pitchFamily="34" charset="0"/>
            </a:endParaRPr>
          </a:p>
          <a:p>
            <a:pPr marL="285750" indent="-285750">
              <a:spcBef>
                <a:spcPct val="0"/>
              </a:spcBef>
              <a:buFont typeface="Arial" panose="020B0604020202020204" pitchFamily="34" charset="0"/>
              <a:buChar char="•"/>
            </a:pPr>
            <a:endParaRPr lang="en-GB" altLang="en-US" sz="2400" dirty="0">
              <a:solidFill>
                <a:schemeClr val="bg1"/>
              </a:solidFill>
              <a:latin typeface="Calibri" panose="020F0502020204030204" pitchFamily="34" charset="0"/>
            </a:endParaRPr>
          </a:p>
          <a:p>
            <a:pPr marL="285750" indent="-285750">
              <a:spcBef>
                <a:spcPct val="0"/>
              </a:spcBef>
              <a:buFont typeface="Arial" panose="020B0604020202020204" pitchFamily="34" charset="0"/>
              <a:buChar char="•"/>
            </a:pPr>
            <a:endParaRPr lang="en-GB" altLang="en-US" sz="24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27678672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4000"/>
          </a:xfrm>
        </p:spPr>
        <p:txBody>
          <a:bodyPr>
            <a:normAutofit/>
          </a:bodyPr>
          <a:lstStyle/>
          <a:p>
            <a:pPr algn="ctr"/>
            <a:r>
              <a:rPr lang="en-GB" sz="4400" dirty="0"/>
              <a:t>Promoting safety at festivals</a:t>
            </a:r>
          </a:p>
        </p:txBody>
      </p:sp>
      <p:sp>
        <p:nvSpPr>
          <p:cNvPr id="3" name="Content Placeholder 2"/>
          <p:cNvSpPr>
            <a:spLocks noGrp="1"/>
          </p:cNvSpPr>
          <p:nvPr>
            <p:ph idx="1"/>
          </p:nvPr>
        </p:nvSpPr>
        <p:spPr>
          <a:xfrm>
            <a:off x="407424" y="1415845"/>
            <a:ext cx="7886700" cy="4351338"/>
          </a:xfrm>
        </p:spPr>
        <p:txBody>
          <a:bodyPr>
            <a:noAutofit/>
          </a:bodyPr>
          <a:lstStyle/>
          <a:p>
            <a:pPr>
              <a:lnSpc>
                <a:spcPct val="130000"/>
              </a:lnSpc>
            </a:pPr>
            <a:r>
              <a:rPr lang="en-GB" sz="2800" dirty="0"/>
              <a:t>Festival Safe: </a:t>
            </a:r>
            <a:r>
              <a:rPr lang="en-GB" sz="2800" u="sng" dirty="0"/>
              <a:t>https://www.festivalsafe.com</a:t>
            </a:r>
          </a:p>
          <a:p>
            <a:pPr>
              <a:lnSpc>
                <a:spcPct val="130000"/>
              </a:lnSpc>
            </a:pPr>
            <a:r>
              <a:rPr lang="en-GB" sz="2800" dirty="0"/>
              <a:t>Safe Gigs for Women: </a:t>
            </a:r>
            <a:r>
              <a:rPr lang="en-GB" sz="2800" u="sng" dirty="0"/>
              <a:t>https://sgfw.org.uk</a:t>
            </a:r>
          </a:p>
          <a:p>
            <a:pPr>
              <a:lnSpc>
                <a:spcPct val="130000"/>
              </a:lnSpc>
            </a:pPr>
            <a:r>
              <a:rPr lang="en-GB" sz="2800" dirty="0"/>
              <a:t>White Ribbon: </a:t>
            </a:r>
            <a:r>
              <a:rPr lang="en-GB" sz="2800" u="sng" dirty="0"/>
              <a:t>https://www.whiteribbon.org.uk</a:t>
            </a:r>
          </a:p>
          <a:p>
            <a:pPr>
              <a:lnSpc>
                <a:spcPct val="130000"/>
              </a:lnSpc>
            </a:pPr>
            <a:r>
              <a:rPr lang="en-GB" sz="2800" dirty="0"/>
              <a:t>Girls Against: </a:t>
            </a:r>
            <a:r>
              <a:rPr lang="en-GB" sz="2800" u="sng" dirty="0"/>
              <a:t>http://girlsagainst.org.uk</a:t>
            </a:r>
          </a:p>
          <a:p>
            <a:pPr>
              <a:lnSpc>
                <a:spcPct val="130000"/>
              </a:lnSpc>
            </a:pPr>
            <a:r>
              <a:rPr lang="en-GB" sz="2800" dirty="0"/>
              <a:t>Association of Independent Festivals: </a:t>
            </a:r>
            <a:r>
              <a:rPr lang="en-GB" sz="2400" u="sng" dirty="0"/>
              <a:t>https://aiforg.com/initiatives/saferspacesatfestivals</a:t>
            </a:r>
          </a:p>
          <a:p>
            <a:pPr>
              <a:lnSpc>
                <a:spcPct val="130000"/>
              </a:lnSpc>
            </a:pPr>
            <a:endParaRPr lang="en-GB" sz="2800" dirty="0"/>
          </a:p>
          <a:p>
            <a:pPr>
              <a:lnSpc>
                <a:spcPct val="130000"/>
              </a:lnSpc>
            </a:pPr>
            <a:endParaRPr lang="en-GB" sz="2800" dirty="0"/>
          </a:p>
          <a:p>
            <a:pPr>
              <a:lnSpc>
                <a:spcPct val="130000"/>
              </a:lnSpc>
            </a:pPr>
            <a:endParaRPr lang="en-GB" sz="2800" dirty="0"/>
          </a:p>
          <a:p>
            <a:pPr>
              <a:lnSpc>
                <a:spcPct val="130000"/>
              </a:lnSpc>
            </a:pPr>
            <a:endParaRPr lang="en-GB" sz="2800" dirty="0"/>
          </a:p>
          <a:p>
            <a:pPr>
              <a:lnSpc>
                <a:spcPct val="130000"/>
              </a:lnSpc>
            </a:pPr>
            <a:endParaRPr lang="en-GB" sz="2800" dirty="0"/>
          </a:p>
          <a:p>
            <a:pPr>
              <a:lnSpc>
                <a:spcPct val="130000"/>
              </a:lnSpc>
            </a:pPr>
            <a:endParaRPr lang="en-GB" sz="2800" dirty="0"/>
          </a:p>
          <a:p>
            <a:pPr>
              <a:lnSpc>
                <a:spcPct val="130000"/>
              </a:lnSpc>
            </a:pPr>
            <a:endParaRPr lang="en-GB" sz="2800" dirty="0"/>
          </a:p>
          <a:p>
            <a:pPr>
              <a:lnSpc>
                <a:spcPct val="130000"/>
              </a:lnSpc>
            </a:pPr>
            <a:endParaRPr lang="en-GB" sz="2800" dirty="0"/>
          </a:p>
          <a:p>
            <a:pPr>
              <a:lnSpc>
                <a:spcPct val="130000"/>
              </a:lnSpc>
            </a:pPr>
            <a:endParaRPr lang="en-GB" sz="2800" dirty="0"/>
          </a:p>
        </p:txBody>
      </p:sp>
    </p:spTree>
    <p:extLst>
      <p:ext uri="{BB962C8B-B14F-4D97-AF65-F5344CB8AC3E}">
        <p14:creationId xmlns:p14="http://schemas.microsoft.com/office/powerpoint/2010/main" val="14459906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E70C99-00F2-D54E-9013-57515F7A176E}"/>
              </a:ext>
            </a:extLst>
          </p:cNvPr>
          <p:cNvSpPr>
            <a:spLocks noGrp="1"/>
          </p:cNvSpPr>
          <p:nvPr>
            <p:ph type="ctrTitle"/>
          </p:nvPr>
        </p:nvSpPr>
        <p:spPr/>
        <p:txBody>
          <a:bodyPr/>
          <a:lstStyle/>
          <a:p>
            <a:r>
              <a:rPr lang="en-GB" dirty="0"/>
              <a:t>Trainers attention test slides</a:t>
            </a:r>
          </a:p>
        </p:txBody>
      </p:sp>
      <p:sp>
        <p:nvSpPr>
          <p:cNvPr id="5" name="Subtitle 4">
            <a:extLst>
              <a:ext uri="{FF2B5EF4-FFF2-40B4-BE49-F238E27FC236}">
                <a16:creationId xmlns:a16="http://schemas.microsoft.com/office/drawing/2014/main" id="{AD3143D7-FBBC-B34C-82B6-C95BBA4ABDCC}"/>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6507811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noFill/>
          <a:ln>
            <a:miter lim="800000"/>
            <a:headEnd/>
            <a:tailEnd/>
          </a:ln>
        </p:spPr>
        <p:txBody>
          <a:bodyPr vert="horz" wrap="square" lIns="91440" tIns="45720" rIns="91440" bIns="45720" numCol="1" anchor="ctr" anchorCtr="0" compatLnSpc="1">
            <a:prstTxWarp prst="textNoShape">
              <a:avLst/>
            </a:prstTxWarp>
            <a:normAutofit/>
          </a:bodyPr>
          <a:lstStyle/>
          <a:p>
            <a:pPr marL="742950" indent="-742950">
              <a:buFont typeface="+mj-lt"/>
              <a:buAutoNum type="arabicPeriod"/>
            </a:pPr>
            <a:r>
              <a:rPr lang="en-GB" altLang="en-US" b="1" dirty="0"/>
              <a:t>Hot Air Balloons</a:t>
            </a:r>
          </a:p>
        </p:txBody>
      </p:sp>
      <p:pic>
        <p:nvPicPr>
          <p:cNvPr id="6" name="Picture 2">
            <a:extLst>
              <a:ext uri="{FF2B5EF4-FFF2-40B4-BE49-F238E27FC236}">
                <a16:creationId xmlns:a16="http://schemas.microsoft.com/office/drawing/2014/main" id="{46BD5FF4-F657-7044-AEC1-87198A0D3841}"/>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p:blipFill>
        <p:spPr bwMode="auto">
          <a:xfrm>
            <a:off x="1455620" y="2099330"/>
            <a:ext cx="6232760" cy="4132590"/>
          </a:xfrm>
          <a:prstGeom prst="rect">
            <a:avLst/>
          </a:prstGeom>
          <a:noFill/>
          <a:ln w="9525">
            <a:noFill/>
            <a:miter lim="800000"/>
            <a:headEnd/>
            <a:tailEnd/>
          </a:ln>
        </p:spPr>
      </p:pic>
      <p:sp>
        <p:nvSpPr>
          <p:cNvPr id="2" name="TextBox 1">
            <a:extLst>
              <a:ext uri="{FF2B5EF4-FFF2-40B4-BE49-F238E27FC236}">
                <a16:creationId xmlns:a16="http://schemas.microsoft.com/office/drawing/2014/main" id="{1729459A-C96A-7F4A-B2A4-794E3063F600}"/>
              </a:ext>
            </a:extLst>
          </p:cNvPr>
          <p:cNvSpPr txBox="1"/>
          <p:nvPr/>
        </p:nvSpPr>
        <p:spPr>
          <a:xfrm>
            <a:off x="7531927" y="6349015"/>
            <a:ext cx="312906" cy="369332"/>
          </a:xfrm>
          <a:prstGeom prst="rect">
            <a:avLst/>
          </a:prstGeom>
          <a:noFill/>
          <a:ln>
            <a:solidFill>
              <a:schemeClr val="accent1">
                <a:shade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4" action="ppaction://hlinksldjump"/>
              </a:rPr>
              <a:t>1</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9AA157BA-7C6E-7344-B023-0D2006EF1D99}"/>
              </a:ext>
            </a:extLst>
          </p:cNvPr>
          <p:cNvSpPr txBox="1"/>
          <p:nvPr/>
        </p:nvSpPr>
        <p:spPr>
          <a:xfrm>
            <a:off x="7998652" y="6349015"/>
            <a:ext cx="312906" cy="369332"/>
          </a:xfrm>
          <a:prstGeom prst="rect">
            <a:avLst/>
          </a:prstGeom>
          <a:noFill/>
          <a:ln>
            <a:solidFill>
              <a:schemeClr val="accent1">
                <a:shade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5" action="ppaction://hlinksldjump"/>
              </a:rPr>
              <a:t>2</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B7E939FA-89EC-314D-8D8C-669FB2DF1E7B}"/>
              </a:ext>
            </a:extLst>
          </p:cNvPr>
          <p:cNvSpPr txBox="1"/>
          <p:nvPr/>
        </p:nvSpPr>
        <p:spPr>
          <a:xfrm>
            <a:off x="8465377" y="6341076"/>
            <a:ext cx="312906" cy="369332"/>
          </a:xfrm>
          <a:prstGeom prst="rect">
            <a:avLst/>
          </a:prstGeom>
          <a:noFill/>
          <a:ln>
            <a:solidFill>
              <a:schemeClr val="accent1">
                <a:shade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6" action="ppaction://hlinksldjump"/>
              </a:rPr>
              <a:t>3</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818269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2E6B8-B2AB-6F41-8963-BD4CE6FF98B9}"/>
              </a:ext>
            </a:extLst>
          </p:cNvPr>
          <p:cNvSpPr>
            <a:spLocks noGrp="1"/>
          </p:cNvSpPr>
          <p:nvPr>
            <p:ph type="title"/>
          </p:nvPr>
        </p:nvSpPr>
        <p:spPr/>
        <p:txBody>
          <a:bodyPr/>
          <a:lstStyle/>
          <a:p>
            <a:pPr marL="742950" indent="-742950">
              <a:buFont typeface="+mj-lt"/>
              <a:buAutoNum type="arabicPeriod" startAt="2"/>
            </a:pPr>
            <a:r>
              <a:rPr lang="en-GB" b="1" dirty="0"/>
              <a:t>Lion</a:t>
            </a:r>
          </a:p>
        </p:txBody>
      </p:sp>
      <p:pic>
        <p:nvPicPr>
          <p:cNvPr id="4" name="Picture 2">
            <a:extLst>
              <a:ext uri="{FF2B5EF4-FFF2-40B4-BE49-F238E27FC236}">
                <a16:creationId xmlns:a16="http://schemas.microsoft.com/office/drawing/2014/main" id="{EA2908A8-EF2C-4F4D-8197-F6519097B061}"/>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p:blipFill>
        <p:spPr bwMode="auto">
          <a:xfrm>
            <a:off x="1469983" y="1845106"/>
            <a:ext cx="6204034" cy="4680000"/>
          </a:xfrm>
          <a:prstGeom prst="rect">
            <a:avLst/>
          </a:prstGeom>
          <a:noFill/>
          <a:ln w="9525">
            <a:noFill/>
            <a:miter lim="800000"/>
            <a:headEnd/>
            <a:tailEnd/>
          </a:ln>
        </p:spPr>
      </p:pic>
      <p:sp>
        <p:nvSpPr>
          <p:cNvPr id="13" name="TextBox 12">
            <a:extLst>
              <a:ext uri="{FF2B5EF4-FFF2-40B4-BE49-F238E27FC236}">
                <a16:creationId xmlns:a16="http://schemas.microsoft.com/office/drawing/2014/main" id="{1E7C15DB-4DCC-054B-B2BF-FD3C7194BB0B}"/>
              </a:ext>
            </a:extLst>
          </p:cNvPr>
          <p:cNvSpPr txBox="1"/>
          <p:nvPr/>
        </p:nvSpPr>
        <p:spPr>
          <a:xfrm>
            <a:off x="7531927" y="6349015"/>
            <a:ext cx="312906" cy="369332"/>
          </a:xfrm>
          <a:prstGeom prst="rect">
            <a:avLst/>
          </a:prstGeom>
          <a:noFill/>
          <a:ln>
            <a:solidFill>
              <a:schemeClr val="accent1">
                <a:shade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4" action="ppaction://hlinksldjump"/>
              </a:rPr>
              <a:t>1</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E7E3F5DC-E355-B340-A9A8-93F89C28E7DA}"/>
              </a:ext>
            </a:extLst>
          </p:cNvPr>
          <p:cNvSpPr txBox="1"/>
          <p:nvPr/>
        </p:nvSpPr>
        <p:spPr>
          <a:xfrm>
            <a:off x="7998652" y="6349015"/>
            <a:ext cx="312906" cy="369332"/>
          </a:xfrm>
          <a:prstGeom prst="rect">
            <a:avLst/>
          </a:prstGeom>
          <a:noFill/>
          <a:ln>
            <a:solidFill>
              <a:schemeClr val="accent1">
                <a:shade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5" action="ppaction://hlinksldjump"/>
              </a:rPr>
              <a:t>2</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27807B63-23D3-1742-963C-7F3369B65932}"/>
              </a:ext>
            </a:extLst>
          </p:cNvPr>
          <p:cNvSpPr txBox="1"/>
          <p:nvPr/>
        </p:nvSpPr>
        <p:spPr>
          <a:xfrm>
            <a:off x="8465377" y="6341076"/>
            <a:ext cx="312906" cy="369332"/>
          </a:xfrm>
          <a:prstGeom prst="rect">
            <a:avLst/>
          </a:prstGeom>
          <a:noFill/>
          <a:ln>
            <a:solidFill>
              <a:schemeClr val="accent1">
                <a:shade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6" action="ppaction://hlinksldjump"/>
              </a:rPr>
              <a:t>3</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640215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bwMode="auto">
          <a:noFill/>
          <a:ln>
            <a:miter lim="800000"/>
            <a:headEnd/>
            <a:tailEnd/>
          </a:ln>
        </p:spPr>
        <p:txBody>
          <a:bodyPr vert="horz" wrap="square" lIns="91440" tIns="45720" rIns="91440" bIns="45720" numCol="1" anchor="ctr" anchorCtr="0" compatLnSpc="1">
            <a:prstTxWarp prst="textNoShape">
              <a:avLst/>
            </a:prstTxWarp>
            <a:noAutofit/>
          </a:bodyPr>
          <a:lstStyle/>
          <a:p>
            <a:pPr marL="742950" indent="-742950">
              <a:buFont typeface="+mj-lt"/>
              <a:buAutoNum type="arabicPeriod" startAt="3"/>
            </a:pPr>
            <a:r>
              <a:rPr lang="en-GB" altLang="en-US" b="1" dirty="0"/>
              <a:t>Combine Harvester</a:t>
            </a:r>
          </a:p>
        </p:txBody>
      </p:sp>
      <p:pic>
        <p:nvPicPr>
          <p:cNvPr id="96259" name="Content Placeholder 3"/>
          <p:cNvPicPr>
            <a:picLocks noGrp="1" noChangeAspect="1"/>
          </p:cNvPicPr>
          <p:nvPr>
            <p:ph idx="1"/>
          </p:nvPr>
        </p:nvPicPr>
        <p:blipFill>
          <a:blip r:embed="rId3">
            <a:extLst>
              <a:ext uri="{28A0092B-C50C-407E-A947-70E740481C1C}">
                <a14:useLocalDpi xmlns:a14="http://schemas.microsoft.com/office/drawing/2010/main"/>
              </a:ext>
            </a:extLst>
          </a:blip>
          <a:srcRect/>
          <a:stretch/>
        </p:blipFill>
        <p:spPr>
          <a:xfrm>
            <a:off x="1446368" y="1944669"/>
            <a:ext cx="6251264" cy="4172039"/>
          </a:xfrm>
        </p:spPr>
      </p:pic>
      <p:sp>
        <p:nvSpPr>
          <p:cNvPr id="7" name="TextBox 6">
            <a:extLst>
              <a:ext uri="{FF2B5EF4-FFF2-40B4-BE49-F238E27FC236}">
                <a16:creationId xmlns:a16="http://schemas.microsoft.com/office/drawing/2014/main" id="{660D9B0D-5706-AF48-B241-F53B213811D4}"/>
              </a:ext>
            </a:extLst>
          </p:cNvPr>
          <p:cNvSpPr txBox="1"/>
          <p:nvPr/>
        </p:nvSpPr>
        <p:spPr>
          <a:xfrm>
            <a:off x="7531927" y="6349015"/>
            <a:ext cx="312906" cy="369332"/>
          </a:xfrm>
          <a:prstGeom prst="rect">
            <a:avLst/>
          </a:prstGeom>
          <a:noFill/>
          <a:ln>
            <a:solidFill>
              <a:schemeClr val="accent1">
                <a:shade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4" action="ppaction://hlinksldjump"/>
              </a:rPr>
              <a:t>1</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1F9A2676-103E-3343-B1E4-35A6F3DD8875}"/>
              </a:ext>
            </a:extLst>
          </p:cNvPr>
          <p:cNvSpPr txBox="1"/>
          <p:nvPr/>
        </p:nvSpPr>
        <p:spPr>
          <a:xfrm>
            <a:off x="7998652" y="6349015"/>
            <a:ext cx="312906" cy="369332"/>
          </a:xfrm>
          <a:prstGeom prst="rect">
            <a:avLst/>
          </a:prstGeom>
          <a:noFill/>
          <a:ln>
            <a:solidFill>
              <a:schemeClr val="accent1">
                <a:shade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5" action="ppaction://hlinksldjump"/>
              </a:rPr>
              <a:t>2</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1CA1FD0E-435D-C64E-9979-40F676DB287B}"/>
              </a:ext>
            </a:extLst>
          </p:cNvPr>
          <p:cNvSpPr txBox="1"/>
          <p:nvPr/>
        </p:nvSpPr>
        <p:spPr>
          <a:xfrm>
            <a:off x="8465377" y="6341076"/>
            <a:ext cx="312906" cy="369332"/>
          </a:xfrm>
          <a:prstGeom prst="rect">
            <a:avLst/>
          </a:prstGeom>
          <a:noFill/>
          <a:ln>
            <a:solidFill>
              <a:schemeClr val="accent1">
                <a:shade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6" action="ppaction://hlinksldjump"/>
              </a:rPr>
              <a:t>3</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874791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5F20C-12EC-D149-9A83-A4273D82A3C7}"/>
              </a:ext>
            </a:extLst>
          </p:cNvPr>
          <p:cNvSpPr>
            <a:spLocks noGrp="1"/>
          </p:cNvSpPr>
          <p:nvPr>
            <p:ph type="title"/>
          </p:nvPr>
        </p:nvSpPr>
        <p:spPr/>
        <p:txBody>
          <a:bodyPr/>
          <a:lstStyle/>
          <a:p>
            <a:pPr marL="742950" indent="-742950">
              <a:buFont typeface="+mj-lt"/>
              <a:buAutoNum type="arabicPeriod" startAt="4"/>
            </a:pPr>
            <a:r>
              <a:rPr lang="en-GB" b="1" dirty="0"/>
              <a:t>Wellies/Boots</a:t>
            </a:r>
          </a:p>
        </p:txBody>
      </p:sp>
      <p:pic>
        <p:nvPicPr>
          <p:cNvPr id="4" name="Content Placeholder 3">
            <a:extLst>
              <a:ext uri="{FF2B5EF4-FFF2-40B4-BE49-F238E27FC236}">
                <a16:creationId xmlns:a16="http://schemas.microsoft.com/office/drawing/2014/main" id="{A231C2D7-065D-5949-B587-43888D33AC0C}"/>
              </a:ext>
            </a:extLst>
          </p:cNvPr>
          <p:cNvPicPr>
            <a:picLocks noGrp="1" noChangeAspect="1"/>
          </p:cNvPicPr>
          <p:nvPr>
            <p:ph idx="1"/>
          </p:nvPr>
        </p:nvPicPr>
        <p:blipFill>
          <a:blip r:embed="rId3">
            <a:extLst>
              <a:ext uri="{28A0092B-C50C-407E-A947-70E740481C1C}">
                <a14:useLocalDpi xmlns:a14="http://schemas.microsoft.com/office/drawing/2010/main"/>
              </a:ext>
            </a:extLst>
          </a:blip>
          <a:srcRect/>
          <a:stretch/>
        </p:blipFill>
        <p:spPr bwMode="auto">
          <a:xfrm>
            <a:off x="2232000" y="1690690"/>
            <a:ext cx="4680000" cy="4680000"/>
          </a:xfrm>
          <a:prstGeom prst="rect">
            <a:avLst/>
          </a:prstGeom>
          <a:noFill/>
          <a:ln w="9525">
            <a:noFill/>
            <a:miter lim="800000"/>
            <a:headEnd/>
            <a:tailEnd/>
          </a:ln>
        </p:spPr>
      </p:pic>
      <p:sp>
        <p:nvSpPr>
          <p:cNvPr id="7" name="TextBox 6">
            <a:extLst>
              <a:ext uri="{FF2B5EF4-FFF2-40B4-BE49-F238E27FC236}">
                <a16:creationId xmlns:a16="http://schemas.microsoft.com/office/drawing/2014/main" id="{248CA4E5-2F69-1A43-BA2C-E144AF90E7DA}"/>
              </a:ext>
            </a:extLst>
          </p:cNvPr>
          <p:cNvSpPr txBox="1"/>
          <p:nvPr/>
        </p:nvSpPr>
        <p:spPr>
          <a:xfrm>
            <a:off x="7531927" y="6349015"/>
            <a:ext cx="312906" cy="369332"/>
          </a:xfrm>
          <a:prstGeom prst="rect">
            <a:avLst/>
          </a:prstGeom>
          <a:noFill/>
          <a:ln>
            <a:solidFill>
              <a:schemeClr val="accent1">
                <a:shade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4" action="ppaction://hlinksldjump"/>
              </a:rPr>
              <a:t>1</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B87DD0A3-98DA-0947-B476-DEE77D4BAD92}"/>
              </a:ext>
            </a:extLst>
          </p:cNvPr>
          <p:cNvSpPr txBox="1"/>
          <p:nvPr/>
        </p:nvSpPr>
        <p:spPr>
          <a:xfrm>
            <a:off x="7998652" y="6349015"/>
            <a:ext cx="312906" cy="369332"/>
          </a:xfrm>
          <a:prstGeom prst="rect">
            <a:avLst/>
          </a:prstGeom>
          <a:noFill/>
          <a:ln>
            <a:solidFill>
              <a:schemeClr val="accent1">
                <a:shade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5" action="ppaction://hlinksldjump"/>
              </a:rPr>
              <a:t>2</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20EF9CA8-7390-7F43-9527-8987A52FAE17}"/>
              </a:ext>
            </a:extLst>
          </p:cNvPr>
          <p:cNvSpPr txBox="1"/>
          <p:nvPr/>
        </p:nvSpPr>
        <p:spPr>
          <a:xfrm>
            <a:off x="8465377" y="6341076"/>
            <a:ext cx="312906" cy="369332"/>
          </a:xfrm>
          <a:prstGeom prst="rect">
            <a:avLst/>
          </a:prstGeom>
          <a:noFill/>
          <a:ln>
            <a:solidFill>
              <a:schemeClr val="accent1">
                <a:shade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6" action="ppaction://hlinksldjump"/>
              </a:rPr>
              <a:t>3</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65483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1\jpicken\LOCALS~1\Temp\notes61A540\~b763483.TMP"/>
          <p:cNvPicPr>
            <a:picLocks noChangeAspect="1" noChangeArrowheads="1"/>
          </p:cNvPicPr>
          <p:nvPr/>
        </p:nvPicPr>
        <p:blipFill rotWithShape="1">
          <a:blip r:embed="rId3">
            <a:extLst>
              <a:ext uri="{28A0092B-C50C-407E-A947-70E740481C1C}">
                <a14:useLocalDpi xmlns:a14="http://schemas.microsoft.com/office/drawing/2010/main" val="0"/>
              </a:ext>
            </a:extLst>
          </a:blip>
          <a:srcRect l="10254" t="8438" r="19465" b="11267"/>
          <a:stretch/>
        </p:blipFill>
        <p:spPr bwMode="auto">
          <a:xfrm>
            <a:off x="0" y="-65314"/>
            <a:ext cx="9144000" cy="611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AA78112-0638-4A4D-902B-F3E047F4EE00}"/>
              </a:ext>
            </a:extLst>
          </p:cNvPr>
          <p:cNvSpPr/>
          <p:nvPr/>
        </p:nvSpPr>
        <p:spPr>
          <a:xfrm>
            <a:off x="296326" y="2993572"/>
            <a:ext cx="4580474" cy="2702042"/>
          </a:xfrm>
          <a:prstGeom prst="rect">
            <a:avLst/>
          </a:prstGeom>
          <a:solidFill>
            <a:srgbClr val="61A534"/>
          </a:solidFill>
          <a:ln>
            <a:noFill/>
          </a:ln>
        </p:spPr>
        <p:style>
          <a:lnRef idx="1">
            <a:schemeClr val="accent1"/>
          </a:lnRef>
          <a:fillRef idx="3">
            <a:schemeClr val="accent1"/>
          </a:fillRef>
          <a:effectRef idx="2">
            <a:schemeClr val="accent1"/>
          </a:effectRef>
          <a:fontRef idx="minor">
            <a:schemeClr val="lt1"/>
          </a:fontRef>
        </p:style>
        <p:txBody>
          <a:bodyPr rtlCol="0" anchor="t" anchorCtr="0"/>
          <a:lstStyle/>
          <a:p>
            <a:pPr>
              <a:spcBef>
                <a:spcPct val="0"/>
              </a:spcBef>
            </a:pPr>
            <a:r>
              <a:rPr lang="en-GB" altLang="en-US" sz="2400" b="1" dirty="0">
                <a:solidFill>
                  <a:schemeClr val="bg1"/>
                </a:solidFill>
                <a:latin typeface="Calibri" panose="020F0502020204030204" pitchFamily="34" charset="0"/>
              </a:rPr>
              <a:t>NOT an Oxfam Steward…</a:t>
            </a:r>
          </a:p>
          <a:p>
            <a:pPr marL="285750" indent="-285750">
              <a:spcBef>
                <a:spcPct val="0"/>
              </a:spcBef>
              <a:buFont typeface="Arial" panose="020B0604020202020204" pitchFamily="34" charset="0"/>
              <a:buChar char="•"/>
            </a:pPr>
            <a:r>
              <a:rPr lang="en-GB" altLang="en-US" dirty="0">
                <a:solidFill>
                  <a:schemeClr val="bg1"/>
                </a:solidFill>
                <a:latin typeface="Calibri" panose="020F0502020204030204" pitchFamily="34" charset="0"/>
              </a:rPr>
              <a:t>We want you to have fun stewarding with us, but we do expect you to uphold our standards of behaviour</a:t>
            </a:r>
          </a:p>
          <a:p>
            <a:pPr marL="285750" indent="-285750">
              <a:spcBef>
                <a:spcPct val="0"/>
              </a:spcBef>
              <a:buFont typeface="Arial" panose="020B0604020202020204" pitchFamily="34" charset="0"/>
              <a:buChar char="•"/>
            </a:pPr>
            <a:r>
              <a:rPr lang="en-GB" altLang="en-US" dirty="0">
                <a:solidFill>
                  <a:schemeClr val="bg1"/>
                </a:solidFill>
                <a:latin typeface="Calibri" panose="020F0502020204030204" pitchFamily="34" charset="0"/>
              </a:rPr>
              <a:t>If you don’t we have to power to evict and withdraw your access to volunteering in the future</a:t>
            </a:r>
          </a:p>
          <a:p>
            <a:pPr marL="285750" indent="-285750">
              <a:spcBef>
                <a:spcPct val="0"/>
              </a:spcBef>
              <a:buFont typeface="Arial" panose="020B0604020202020204" pitchFamily="34" charset="0"/>
              <a:buChar char="•"/>
            </a:pPr>
            <a:r>
              <a:rPr lang="en-GB" altLang="en-US" dirty="0">
                <a:solidFill>
                  <a:schemeClr val="bg1"/>
                </a:solidFill>
                <a:latin typeface="Calibri" panose="020F0502020204030204" pitchFamily="34" charset="0"/>
              </a:rPr>
              <a:t>REMEMBER: You are a key representative of Oxfam</a:t>
            </a: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p:txBody>
      </p:sp>
    </p:spTree>
    <p:extLst>
      <p:ext uri="{BB962C8B-B14F-4D97-AF65-F5344CB8AC3E}">
        <p14:creationId xmlns:p14="http://schemas.microsoft.com/office/powerpoint/2010/main" val="29817031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4"/>
          <p:cNvSpPr>
            <a:spLocks noGrp="1" noChangeArrowheads="1"/>
          </p:cNvSpPr>
          <p:nvPr>
            <p:ph type="title"/>
          </p:nvPr>
        </p:nvSpPr>
        <p:spPr bwMode="auto">
          <a:noFill/>
          <a:ln>
            <a:miter lim="800000"/>
            <a:headEnd/>
            <a:tailEnd/>
          </a:ln>
        </p:spPr>
        <p:txBody>
          <a:bodyPr vert="horz" wrap="square" lIns="91440" tIns="45720" rIns="91440" bIns="45720" numCol="1" anchor="ctr" anchorCtr="0" compatLnSpc="1">
            <a:prstTxWarp prst="textNoShape">
              <a:avLst/>
            </a:prstTxWarp>
            <a:normAutofit/>
          </a:bodyPr>
          <a:lstStyle/>
          <a:p>
            <a:pPr marL="742950" indent="-742950">
              <a:buFont typeface="+mj-lt"/>
              <a:buAutoNum type="arabicPeriod" startAt="5"/>
            </a:pPr>
            <a:r>
              <a:rPr lang="en-GB" altLang="en-US" b="1" dirty="0"/>
              <a:t>Kitten</a:t>
            </a:r>
          </a:p>
        </p:txBody>
      </p:sp>
      <p:pic>
        <p:nvPicPr>
          <p:cNvPr id="5" name="Picture 7">
            <a:extLst>
              <a:ext uri="{FF2B5EF4-FFF2-40B4-BE49-F238E27FC236}">
                <a16:creationId xmlns:a16="http://schemas.microsoft.com/office/drawing/2014/main" id="{63B82DE1-0BF5-4042-B686-2A8ED6DF1BE0}"/>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p:blipFill>
        <p:spPr bwMode="auto">
          <a:xfrm>
            <a:off x="1911076" y="2185782"/>
            <a:ext cx="5321848" cy="3991386"/>
          </a:xfrm>
          <a:prstGeom prst="rect">
            <a:avLst/>
          </a:prstGeom>
          <a:noFill/>
          <a:ln w="9525">
            <a:noFill/>
            <a:miter lim="800000"/>
            <a:headEnd/>
            <a:tailEnd/>
          </a:ln>
        </p:spPr>
      </p:pic>
      <p:sp>
        <p:nvSpPr>
          <p:cNvPr id="7" name="TextBox 6">
            <a:extLst>
              <a:ext uri="{FF2B5EF4-FFF2-40B4-BE49-F238E27FC236}">
                <a16:creationId xmlns:a16="http://schemas.microsoft.com/office/drawing/2014/main" id="{4A94C5E7-5D39-8646-B841-DF27CC344698}"/>
              </a:ext>
            </a:extLst>
          </p:cNvPr>
          <p:cNvSpPr txBox="1"/>
          <p:nvPr/>
        </p:nvSpPr>
        <p:spPr>
          <a:xfrm>
            <a:off x="7531927" y="6349015"/>
            <a:ext cx="312906" cy="369332"/>
          </a:xfrm>
          <a:prstGeom prst="rect">
            <a:avLst/>
          </a:prstGeom>
          <a:noFill/>
          <a:ln>
            <a:solidFill>
              <a:schemeClr val="accent1">
                <a:shade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4" action="ppaction://hlinksldjump"/>
              </a:rPr>
              <a:t>1</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1C854F81-54FE-F844-BBF5-6F24DE2EC0B2}"/>
              </a:ext>
            </a:extLst>
          </p:cNvPr>
          <p:cNvSpPr txBox="1"/>
          <p:nvPr/>
        </p:nvSpPr>
        <p:spPr>
          <a:xfrm>
            <a:off x="7998652" y="6349015"/>
            <a:ext cx="312906" cy="369332"/>
          </a:xfrm>
          <a:prstGeom prst="rect">
            <a:avLst/>
          </a:prstGeom>
          <a:noFill/>
          <a:ln>
            <a:solidFill>
              <a:schemeClr val="accent1">
                <a:shade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5" action="ppaction://hlinksldjump"/>
              </a:rPr>
              <a:t>2</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21F114B5-F80D-A24D-AAB8-EA9E03563FEF}"/>
              </a:ext>
            </a:extLst>
          </p:cNvPr>
          <p:cNvSpPr txBox="1"/>
          <p:nvPr/>
        </p:nvSpPr>
        <p:spPr>
          <a:xfrm>
            <a:off x="8465377" y="6341076"/>
            <a:ext cx="312906" cy="369332"/>
          </a:xfrm>
          <a:prstGeom prst="rect">
            <a:avLst/>
          </a:prstGeom>
          <a:noFill/>
          <a:ln>
            <a:solidFill>
              <a:schemeClr val="accent1">
                <a:shade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6" action="ppaction://hlinksldjump"/>
              </a:rPr>
              <a:t>3</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616222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noFill/>
          <a:ln>
            <a:miter lim="800000"/>
            <a:headEnd/>
            <a:tailEnd/>
          </a:ln>
        </p:spPr>
        <p:txBody>
          <a:bodyPr vert="horz" wrap="square" lIns="91440" tIns="45720" rIns="91440" bIns="45720" numCol="1" anchor="ctr" anchorCtr="0" compatLnSpc="1">
            <a:prstTxWarp prst="textNoShape">
              <a:avLst/>
            </a:prstTxWarp>
            <a:normAutofit/>
          </a:bodyPr>
          <a:lstStyle/>
          <a:p>
            <a:pPr marL="742950" indent="-742950">
              <a:buFont typeface="+mj-lt"/>
              <a:buAutoNum type="arabicPeriod" startAt="6"/>
            </a:pPr>
            <a:r>
              <a:rPr lang="en-GB" altLang="en-US" b="1" dirty="0"/>
              <a:t>Mountain top</a:t>
            </a: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rcRect/>
          <a:stretch/>
        </p:blipFill>
        <p:spPr>
          <a:xfrm>
            <a:off x="1791080" y="2305537"/>
            <a:ext cx="5561840" cy="3699832"/>
          </a:xfrm>
          <a:prstGeom prst="rect">
            <a:avLst/>
          </a:prstGeom>
        </p:spPr>
      </p:pic>
      <p:sp>
        <p:nvSpPr>
          <p:cNvPr id="7" name="TextBox 6">
            <a:extLst>
              <a:ext uri="{FF2B5EF4-FFF2-40B4-BE49-F238E27FC236}">
                <a16:creationId xmlns:a16="http://schemas.microsoft.com/office/drawing/2014/main" id="{81C60412-4A2E-774E-94B9-B0CD28B15F20}"/>
              </a:ext>
            </a:extLst>
          </p:cNvPr>
          <p:cNvSpPr txBox="1"/>
          <p:nvPr/>
        </p:nvSpPr>
        <p:spPr>
          <a:xfrm>
            <a:off x="7531927" y="6349015"/>
            <a:ext cx="312906" cy="369332"/>
          </a:xfrm>
          <a:prstGeom prst="rect">
            <a:avLst/>
          </a:prstGeom>
          <a:noFill/>
          <a:ln>
            <a:solidFill>
              <a:schemeClr val="accent1">
                <a:shade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4" action="ppaction://hlinksldjump"/>
              </a:rPr>
              <a:t>1</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1B6B60BC-D8F0-984A-A90A-B296123B76C2}"/>
              </a:ext>
            </a:extLst>
          </p:cNvPr>
          <p:cNvSpPr txBox="1"/>
          <p:nvPr/>
        </p:nvSpPr>
        <p:spPr>
          <a:xfrm>
            <a:off x="7998652" y="6349015"/>
            <a:ext cx="312906" cy="369332"/>
          </a:xfrm>
          <a:prstGeom prst="rect">
            <a:avLst/>
          </a:prstGeom>
          <a:noFill/>
          <a:ln>
            <a:solidFill>
              <a:schemeClr val="accent1">
                <a:shade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5" action="ppaction://hlinksldjump"/>
              </a:rPr>
              <a:t>2</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70772FBD-EAC5-B14E-B58A-516100765B7B}"/>
              </a:ext>
            </a:extLst>
          </p:cNvPr>
          <p:cNvSpPr txBox="1"/>
          <p:nvPr/>
        </p:nvSpPr>
        <p:spPr>
          <a:xfrm>
            <a:off x="8465377" y="6341076"/>
            <a:ext cx="312906" cy="369332"/>
          </a:xfrm>
          <a:prstGeom prst="rect">
            <a:avLst/>
          </a:prstGeom>
          <a:noFill/>
          <a:ln>
            <a:solidFill>
              <a:schemeClr val="accent1">
                <a:shade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6" action="ppaction://hlinksldjump"/>
              </a:rPr>
              <a:t>3</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713382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5" name="Picture 5"/>
          <p:cNvPicPr>
            <a:picLocks noChangeAspect="1" noChangeArrowheads="1"/>
          </p:cNvPicPr>
          <p:nvPr/>
        </p:nvPicPr>
        <p:blipFill>
          <a:blip r:embed="rId3">
            <a:extLst>
              <a:ext uri="{28A0092B-C50C-407E-A947-70E740481C1C}">
                <a14:useLocalDpi xmlns:a14="http://schemas.microsoft.com/office/drawing/2010/main"/>
              </a:ext>
            </a:extLst>
          </a:blip>
          <a:srcRect/>
          <a:stretch/>
        </p:blipFill>
        <p:spPr bwMode="auto">
          <a:xfrm>
            <a:off x="1312041" y="1690689"/>
            <a:ext cx="6519918" cy="4351337"/>
          </a:xfrm>
          <a:prstGeom prst="rect">
            <a:avLst/>
          </a:prstGeom>
          <a:noFill/>
          <a:ln w="9525">
            <a:noFill/>
            <a:miter lim="800000"/>
            <a:headEnd/>
            <a:tailEnd/>
          </a:ln>
        </p:spPr>
      </p:pic>
      <p:sp>
        <p:nvSpPr>
          <p:cNvPr id="100354" name="Rectangle 2"/>
          <p:cNvSpPr>
            <a:spLocks noGrp="1" noChangeArrowheads="1"/>
          </p:cNvSpPr>
          <p:nvPr>
            <p:ph type="title"/>
          </p:nvPr>
        </p:nvSpPr>
        <p:spPr bwMode="auto">
          <a:noFill/>
          <a:ln>
            <a:miter lim="800000"/>
            <a:headEnd/>
            <a:tailEnd/>
          </a:ln>
        </p:spPr>
        <p:txBody>
          <a:bodyPr vert="horz" wrap="square" lIns="91440" tIns="45720" rIns="91440" bIns="45720" numCol="1" anchor="ctr" anchorCtr="0" compatLnSpc="1">
            <a:prstTxWarp prst="textNoShape">
              <a:avLst/>
            </a:prstTxWarp>
            <a:normAutofit/>
          </a:bodyPr>
          <a:lstStyle/>
          <a:p>
            <a:pPr marL="742950" indent="-742950">
              <a:buFont typeface="+mj-lt"/>
              <a:buAutoNum type="arabicPeriod" startAt="7"/>
            </a:pPr>
            <a:r>
              <a:rPr lang="en-GB" altLang="en-US" b="1" dirty="0"/>
              <a:t>Telephone</a:t>
            </a:r>
          </a:p>
        </p:txBody>
      </p:sp>
      <p:sp>
        <p:nvSpPr>
          <p:cNvPr id="7" name="TextBox 6">
            <a:extLst>
              <a:ext uri="{FF2B5EF4-FFF2-40B4-BE49-F238E27FC236}">
                <a16:creationId xmlns:a16="http://schemas.microsoft.com/office/drawing/2014/main" id="{AC3F6D0C-FE7A-C148-8E34-9D4CA3365CE9}"/>
              </a:ext>
            </a:extLst>
          </p:cNvPr>
          <p:cNvSpPr txBox="1"/>
          <p:nvPr/>
        </p:nvSpPr>
        <p:spPr>
          <a:xfrm>
            <a:off x="7531927" y="6349015"/>
            <a:ext cx="312906" cy="369332"/>
          </a:xfrm>
          <a:prstGeom prst="rect">
            <a:avLst/>
          </a:prstGeom>
          <a:noFill/>
          <a:ln>
            <a:solidFill>
              <a:schemeClr val="accent1">
                <a:shade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4" action="ppaction://hlinksldjump"/>
              </a:rPr>
              <a:t>1</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51E071B0-5F01-894E-95F4-E1016DA88416}"/>
              </a:ext>
            </a:extLst>
          </p:cNvPr>
          <p:cNvSpPr txBox="1"/>
          <p:nvPr/>
        </p:nvSpPr>
        <p:spPr>
          <a:xfrm>
            <a:off x="7998652" y="6349015"/>
            <a:ext cx="312906" cy="369332"/>
          </a:xfrm>
          <a:prstGeom prst="rect">
            <a:avLst/>
          </a:prstGeom>
          <a:noFill/>
          <a:ln>
            <a:solidFill>
              <a:schemeClr val="accent1">
                <a:shade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5" action="ppaction://hlinksldjump"/>
              </a:rPr>
              <a:t>2</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2B9C8AFD-A3FE-BE47-8FB6-06EFEF598E59}"/>
              </a:ext>
            </a:extLst>
          </p:cNvPr>
          <p:cNvSpPr txBox="1"/>
          <p:nvPr/>
        </p:nvSpPr>
        <p:spPr>
          <a:xfrm>
            <a:off x="8465377" y="6341076"/>
            <a:ext cx="312906" cy="369332"/>
          </a:xfrm>
          <a:prstGeom prst="rect">
            <a:avLst/>
          </a:prstGeom>
          <a:noFill/>
          <a:ln>
            <a:solidFill>
              <a:schemeClr val="accent1">
                <a:shade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6" action="ppaction://hlinksldjump"/>
              </a:rPr>
              <a:t>3</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689257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noFill/>
          <a:ln>
            <a:miter lim="800000"/>
            <a:headEnd/>
            <a:tailEnd/>
          </a:ln>
        </p:spPr>
        <p:txBody>
          <a:bodyPr vert="horz" wrap="square" lIns="91440" tIns="45720" rIns="91440" bIns="45720" numCol="1" anchor="ctr" anchorCtr="0" compatLnSpc="1">
            <a:prstTxWarp prst="textNoShape">
              <a:avLst/>
            </a:prstTxWarp>
            <a:normAutofit/>
          </a:bodyPr>
          <a:lstStyle/>
          <a:p>
            <a:pPr marL="742950" indent="-742950">
              <a:buFont typeface="+mj-lt"/>
              <a:buAutoNum type="arabicPeriod" startAt="8"/>
            </a:pPr>
            <a:r>
              <a:rPr lang="en-GB" altLang="en-US" b="1" dirty="0"/>
              <a:t>Sunflower</a:t>
            </a: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rcRect/>
          <a:stretch/>
        </p:blipFill>
        <p:spPr>
          <a:xfrm>
            <a:off x="1607344" y="1941223"/>
            <a:ext cx="5929312" cy="3952874"/>
          </a:xfrm>
          <a:prstGeom prst="rect">
            <a:avLst/>
          </a:prstGeom>
        </p:spPr>
      </p:pic>
      <p:sp>
        <p:nvSpPr>
          <p:cNvPr id="7" name="TextBox 6">
            <a:extLst>
              <a:ext uri="{FF2B5EF4-FFF2-40B4-BE49-F238E27FC236}">
                <a16:creationId xmlns:a16="http://schemas.microsoft.com/office/drawing/2014/main" id="{3813DD80-41B5-1641-B85F-C88955603012}"/>
              </a:ext>
            </a:extLst>
          </p:cNvPr>
          <p:cNvSpPr txBox="1"/>
          <p:nvPr/>
        </p:nvSpPr>
        <p:spPr>
          <a:xfrm>
            <a:off x="7531927" y="6349015"/>
            <a:ext cx="312906" cy="369332"/>
          </a:xfrm>
          <a:prstGeom prst="rect">
            <a:avLst/>
          </a:prstGeom>
          <a:noFill/>
          <a:ln>
            <a:solidFill>
              <a:schemeClr val="accent1">
                <a:shade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4" action="ppaction://hlinksldjump"/>
              </a:rPr>
              <a:t>1</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BF4AF370-03B7-0046-9256-FACC34F785A6}"/>
              </a:ext>
            </a:extLst>
          </p:cNvPr>
          <p:cNvSpPr txBox="1"/>
          <p:nvPr/>
        </p:nvSpPr>
        <p:spPr>
          <a:xfrm>
            <a:off x="7998652" y="6349015"/>
            <a:ext cx="312906" cy="369332"/>
          </a:xfrm>
          <a:prstGeom prst="rect">
            <a:avLst/>
          </a:prstGeom>
          <a:noFill/>
          <a:ln>
            <a:solidFill>
              <a:schemeClr val="accent1">
                <a:shade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5" action="ppaction://hlinksldjump"/>
              </a:rPr>
              <a:t>2</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46449594-1BD7-5A4E-ABE3-96F6DD7376B9}"/>
              </a:ext>
            </a:extLst>
          </p:cNvPr>
          <p:cNvSpPr txBox="1"/>
          <p:nvPr/>
        </p:nvSpPr>
        <p:spPr>
          <a:xfrm>
            <a:off x="8465377" y="6341076"/>
            <a:ext cx="312906" cy="369332"/>
          </a:xfrm>
          <a:prstGeom prst="rect">
            <a:avLst/>
          </a:prstGeom>
          <a:noFill/>
          <a:ln>
            <a:solidFill>
              <a:schemeClr val="accent1">
                <a:shade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6" action="ppaction://hlinksldjump"/>
              </a:rPr>
              <a:t>3</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613705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457200" y="274638"/>
            <a:ext cx="8229600" cy="1143000"/>
          </a:xfrm>
          <a:noFill/>
          <a:ln>
            <a:miter lim="800000"/>
            <a:headEnd/>
            <a:tailEnd/>
          </a:ln>
        </p:spPr>
        <p:txBody>
          <a:bodyPr vert="horz" wrap="square" lIns="91440" tIns="45720" rIns="91440" bIns="45720" numCol="1" anchor="ctr" anchorCtr="0" compatLnSpc="1">
            <a:prstTxWarp prst="textNoShape">
              <a:avLst/>
            </a:prstTxWarp>
            <a:normAutofit/>
          </a:bodyPr>
          <a:lstStyle/>
          <a:p>
            <a:pPr marL="742950" indent="-742950">
              <a:buFont typeface="+mj-lt"/>
              <a:buAutoNum type="arabicPeriod" startAt="9"/>
            </a:pPr>
            <a:r>
              <a:rPr lang="en-GB" altLang="en-US" b="1" dirty="0"/>
              <a:t>Circus tent</a:t>
            </a:r>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rcRect/>
          <a:stretch/>
        </p:blipFill>
        <p:spPr>
          <a:xfrm>
            <a:off x="1436400" y="1746764"/>
            <a:ext cx="6271199" cy="4021747"/>
          </a:xfrm>
          <a:prstGeom prst="rect">
            <a:avLst/>
          </a:prstGeom>
        </p:spPr>
      </p:pic>
      <p:sp>
        <p:nvSpPr>
          <p:cNvPr id="7" name="TextBox 6">
            <a:extLst>
              <a:ext uri="{FF2B5EF4-FFF2-40B4-BE49-F238E27FC236}">
                <a16:creationId xmlns:a16="http://schemas.microsoft.com/office/drawing/2014/main" id="{87AB88F5-5B9C-7841-8F70-A7AF4F6991F3}"/>
              </a:ext>
            </a:extLst>
          </p:cNvPr>
          <p:cNvSpPr txBox="1"/>
          <p:nvPr/>
        </p:nvSpPr>
        <p:spPr>
          <a:xfrm>
            <a:off x="7531927" y="6349015"/>
            <a:ext cx="312906" cy="369332"/>
          </a:xfrm>
          <a:prstGeom prst="rect">
            <a:avLst/>
          </a:prstGeom>
          <a:noFill/>
          <a:ln>
            <a:solidFill>
              <a:schemeClr val="accent1">
                <a:shade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4" action="ppaction://hlinksldjump"/>
              </a:rPr>
              <a:t>1</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32FA3912-701C-B74C-98A2-36D2650A6F47}"/>
              </a:ext>
            </a:extLst>
          </p:cNvPr>
          <p:cNvSpPr txBox="1"/>
          <p:nvPr/>
        </p:nvSpPr>
        <p:spPr>
          <a:xfrm>
            <a:off x="7998652" y="6349015"/>
            <a:ext cx="312906" cy="369332"/>
          </a:xfrm>
          <a:prstGeom prst="rect">
            <a:avLst/>
          </a:prstGeom>
          <a:noFill/>
          <a:ln>
            <a:solidFill>
              <a:schemeClr val="accent1">
                <a:shade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5" action="ppaction://hlinksldjump"/>
              </a:rPr>
              <a:t>2</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78E5943C-9FBE-8D4E-9A54-4C1226954778}"/>
              </a:ext>
            </a:extLst>
          </p:cNvPr>
          <p:cNvSpPr txBox="1"/>
          <p:nvPr/>
        </p:nvSpPr>
        <p:spPr>
          <a:xfrm>
            <a:off x="8465377" y="6341076"/>
            <a:ext cx="312906" cy="369332"/>
          </a:xfrm>
          <a:prstGeom prst="rect">
            <a:avLst/>
          </a:prstGeom>
          <a:noFill/>
          <a:ln>
            <a:solidFill>
              <a:schemeClr val="accent1">
                <a:shade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6" action="ppaction://hlinksldjump"/>
              </a:rPr>
              <a:t>3</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058859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E273A-BFFE-744E-86BD-137490B36C54}"/>
              </a:ext>
            </a:extLst>
          </p:cNvPr>
          <p:cNvSpPr>
            <a:spLocks noGrp="1"/>
          </p:cNvSpPr>
          <p:nvPr>
            <p:ph type="title"/>
          </p:nvPr>
        </p:nvSpPr>
        <p:spPr/>
        <p:txBody>
          <a:bodyPr/>
          <a:lstStyle/>
          <a:p>
            <a:pPr marL="742950" indent="-742950">
              <a:buFont typeface="+mj-lt"/>
              <a:buAutoNum type="arabicPeriod" startAt="10"/>
            </a:pPr>
            <a:r>
              <a:rPr lang="en-GB" dirty="0"/>
              <a:t>Lightning</a:t>
            </a:r>
          </a:p>
        </p:txBody>
      </p:sp>
      <p:pic>
        <p:nvPicPr>
          <p:cNvPr id="4" name="Content Placeholder 3">
            <a:extLst>
              <a:ext uri="{FF2B5EF4-FFF2-40B4-BE49-F238E27FC236}">
                <a16:creationId xmlns:a16="http://schemas.microsoft.com/office/drawing/2014/main" id="{6109336E-3032-0246-878F-7FAF9676E2C7}"/>
              </a:ext>
            </a:extLst>
          </p:cNvPr>
          <p:cNvPicPr>
            <a:picLocks noGrp="1" noChangeAspect="1"/>
          </p:cNvPicPr>
          <p:nvPr>
            <p:ph idx="1"/>
          </p:nvPr>
        </p:nvPicPr>
        <p:blipFill>
          <a:blip r:embed="rId3">
            <a:extLst>
              <a:ext uri="{28A0092B-C50C-407E-A947-70E740481C1C}">
                <a14:useLocalDpi xmlns:a14="http://schemas.microsoft.com/office/drawing/2010/main"/>
              </a:ext>
            </a:extLst>
          </a:blip>
          <a:srcRect/>
          <a:stretch/>
        </p:blipFill>
        <p:spPr>
          <a:xfrm>
            <a:off x="1268792" y="1690689"/>
            <a:ext cx="6606417" cy="4404278"/>
          </a:xfrm>
          <a:prstGeom prst="rect">
            <a:avLst/>
          </a:prstGeom>
        </p:spPr>
      </p:pic>
      <p:sp>
        <p:nvSpPr>
          <p:cNvPr id="10" name="TextBox 9">
            <a:extLst>
              <a:ext uri="{FF2B5EF4-FFF2-40B4-BE49-F238E27FC236}">
                <a16:creationId xmlns:a16="http://schemas.microsoft.com/office/drawing/2014/main" id="{8D345545-34AC-AF41-A1FE-9E3F4574B360}"/>
              </a:ext>
            </a:extLst>
          </p:cNvPr>
          <p:cNvSpPr txBox="1"/>
          <p:nvPr/>
        </p:nvSpPr>
        <p:spPr>
          <a:xfrm>
            <a:off x="7531927" y="6349015"/>
            <a:ext cx="312906" cy="369332"/>
          </a:xfrm>
          <a:prstGeom prst="rect">
            <a:avLst/>
          </a:prstGeom>
          <a:noFill/>
          <a:ln>
            <a:solidFill>
              <a:schemeClr val="accent1">
                <a:shade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4" action="ppaction://hlinksldjump"/>
              </a:rPr>
              <a:t>1</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4AC83F49-489B-454E-9361-90920884178C}"/>
              </a:ext>
            </a:extLst>
          </p:cNvPr>
          <p:cNvSpPr txBox="1"/>
          <p:nvPr/>
        </p:nvSpPr>
        <p:spPr>
          <a:xfrm>
            <a:off x="7998652" y="6349015"/>
            <a:ext cx="312906" cy="369332"/>
          </a:xfrm>
          <a:prstGeom prst="rect">
            <a:avLst/>
          </a:prstGeom>
          <a:noFill/>
          <a:ln>
            <a:solidFill>
              <a:schemeClr val="accent1">
                <a:shade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5" action="ppaction://hlinksldjump"/>
              </a:rPr>
              <a:t>2</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FFA3AB1C-194A-3742-850B-F05891759E9E}"/>
              </a:ext>
            </a:extLst>
          </p:cNvPr>
          <p:cNvSpPr txBox="1"/>
          <p:nvPr/>
        </p:nvSpPr>
        <p:spPr>
          <a:xfrm>
            <a:off x="8465377" y="6341076"/>
            <a:ext cx="312906" cy="369332"/>
          </a:xfrm>
          <a:prstGeom prst="rect">
            <a:avLst/>
          </a:prstGeom>
          <a:noFill/>
          <a:ln>
            <a:solidFill>
              <a:schemeClr val="accent1">
                <a:shade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6" action="ppaction://hlinksldjump"/>
              </a:rPr>
              <a:t>3</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567296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noFill/>
          <a:ln>
            <a:miter lim="800000"/>
            <a:headEnd/>
            <a:tailEnd/>
          </a:ln>
        </p:spPr>
        <p:txBody>
          <a:bodyPr vert="horz" wrap="square" lIns="91440" tIns="45720" rIns="91440" bIns="45720" numCol="1" anchor="ctr" anchorCtr="0" compatLnSpc="1">
            <a:prstTxWarp prst="textNoShape">
              <a:avLst/>
            </a:prstTxWarp>
            <a:normAutofit/>
          </a:bodyPr>
          <a:lstStyle/>
          <a:p>
            <a:pPr marL="742950" indent="-742950">
              <a:buFont typeface="+mj-lt"/>
              <a:buAutoNum type="arabicPeriod" startAt="11"/>
            </a:pPr>
            <a:r>
              <a:rPr lang="en-GB" altLang="en-US" b="1" dirty="0"/>
              <a:t>Chocolate</a:t>
            </a:r>
          </a:p>
        </p:txBody>
      </p:sp>
      <p:pic>
        <p:nvPicPr>
          <p:cNvPr id="9" name="Content Placeholder 8">
            <a:extLst>
              <a:ext uri="{FF2B5EF4-FFF2-40B4-BE49-F238E27FC236}">
                <a16:creationId xmlns:a16="http://schemas.microsoft.com/office/drawing/2014/main" id="{B4C867EE-6EFE-1944-B1AF-1C9B07920536}"/>
              </a:ext>
            </a:extLst>
          </p:cNvPr>
          <p:cNvPicPr>
            <a:picLocks noGrp="1" noChangeAspect="1"/>
          </p:cNvPicPr>
          <p:nvPr>
            <p:ph idx="1"/>
          </p:nvPr>
        </p:nvPicPr>
        <p:blipFill>
          <a:blip r:embed="rId3">
            <a:extLst>
              <a:ext uri="{28A0092B-C50C-407E-A947-70E740481C1C}">
                <a14:useLocalDpi xmlns:a14="http://schemas.microsoft.com/office/drawing/2010/main"/>
              </a:ext>
            </a:extLst>
          </a:blip>
          <a:srcRect/>
          <a:stretch/>
        </p:blipFill>
        <p:spPr>
          <a:xfrm>
            <a:off x="1454910" y="2076014"/>
            <a:ext cx="6234179" cy="3909349"/>
          </a:xfrm>
          <a:prstGeom prst="rect">
            <a:avLst/>
          </a:prstGeom>
        </p:spPr>
      </p:pic>
      <p:sp>
        <p:nvSpPr>
          <p:cNvPr id="8" name="TextBox 7">
            <a:extLst>
              <a:ext uri="{FF2B5EF4-FFF2-40B4-BE49-F238E27FC236}">
                <a16:creationId xmlns:a16="http://schemas.microsoft.com/office/drawing/2014/main" id="{80644A01-C61E-074B-BD9B-9610122E2756}"/>
              </a:ext>
            </a:extLst>
          </p:cNvPr>
          <p:cNvSpPr txBox="1"/>
          <p:nvPr/>
        </p:nvSpPr>
        <p:spPr>
          <a:xfrm>
            <a:off x="7531927" y="6349015"/>
            <a:ext cx="312906" cy="369332"/>
          </a:xfrm>
          <a:prstGeom prst="rect">
            <a:avLst/>
          </a:prstGeom>
          <a:noFill/>
          <a:ln>
            <a:solidFill>
              <a:schemeClr val="accent1">
                <a:shade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4" action="ppaction://hlinksldjump"/>
              </a:rPr>
              <a:t>1</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88195DD2-C411-FD4F-A64A-F1B2ED49811F}"/>
              </a:ext>
            </a:extLst>
          </p:cNvPr>
          <p:cNvSpPr txBox="1"/>
          <p:nvPr/>
        </p:nvSpPr>
        <p:spPr>
          <a:xfrm>
            <a:off x="7998652" y="6349015"/>
            <a:ext cx="312906" cy="369332"/>
          </a:xfrm>
          <a:prstGeom prst="rect">
            <a:avLst/>
          </a:prstGeom>
          <a:noFill/>
          <a:ln>
            <a:solidFill>
              <a:schemeClr val="accent1">
                <a:shade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5" action="ppaction://hlinksldjump"/>
              </a:rPr>
              <a:t>2</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408413FE-B0D2-8344-B080-5BD614E3B663}"/>
              </a:ext>
            </a:extLst>
          </p:cNvPr>
          <p:cNvSpPr txBox="1"/>
          <p:nvPr/>
        </p:nvSpPr>
        <p:spPr>
          <a:xfrm>
            <a:off x="8465377" y="6341076"/>
            <a:ext cx="312906" cy="369332"/>
          </a:xfrm>
          <a:prstGeom prst="rect">
            <a:avLst/>
          </a:prstGeom>
          <a:noFill/>
          <a:ln>
            <a:solidFill>
              <a:schemeClr val="accent1">
                <a:shade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6" action="ppaction://hlinksldjump"/>
              </a:rPr>
              <a:t>3</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8676038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3C53D-F5D5-4A47-B2F1-E17434375472}"/>
              </a:ext>
            </a:extLst>
          </p:cNvPr>
          <p:cNvSpPr>
            <a:spLocks noGrp="1"/>
          </p:cNvSpPr>
          <p:nvPr>
            <p:ph type="title"/>
          </p:nvPr>
        </p:nvSpPr>
        <p:spPr/>
        <p:txBody>
          <a:bodyPr/>
          <a:lstStyle/>
          <a:p>
            <a:pPr marL="742950" indent="-742950">
              <a:buFont typeface="+mj-lt"/>
              <a:buAutoNum type="arabicPeriod" startAt="12"/>
            </a:pPr>
            <a:r>
              <a:rPr lang="en-GB" b="1" dirty="0"/>
              <a:t>Cow</a:t>
            </a:r>
          </a:p>
        </p:txBody>
      </p:sp>
      <p:pic>
        <p:nvPicPr>
          <p:cNvPr id="4" name="Content Placeholder 3">
            <a:extLst>
              <a:ext uri="{FF2B5EF4-FFF2-40B4-BE49-F238E27FC236}">
                <a16:creationId xmlns:a16="http://schemas.microsoft.com/office/drawing/2014/main" id="{17E9969C-D30A-8947-9E3F-2F49E46576A7}"/>
              </a:ext>
            </a:extLst>
          </p:cNvPr>
          <p:cNvPicPr>
            <a:picLocks noGrp="1" noChangeAspect="1"/>
          </p:cNvPicPr>
          <p:nvPr>
            <p:ph idx="1"/>
          </p:nvPr>
        </p:nvPicPr>
        <p:blipFill>
          <a:blip r:embed="rId3">
            <a:extLst>
              <a:ext uri="{28A0092B-C50C-407E-A947-70E740481C1C}">
                <a14:useLocalDpi xmlns:a14="http://schemas.microsoft.com/office/drawing/2010/main"/>
              </a:ext>
            </a:extLst>
          </a:blip>
          <a:srcRect/>
          <a:stretch/>
        </p:blipFill>
        <p:spPr>
          <a:xfrm>
            <a:off x="1457435" y="1952056"/>
            <a:ext cx="6229129" cy="4157266"/>
          </a:xfrm>
          <a:prstGeom prst="rect">
            <a:avLst/>
          </a:prstGeom>
        </p:spPr>
      </p:pic>
      <p:sp>
        <p:nvSpPr>
          <p:cNvPr id="10" name="TextBox 9">
            <a:extLst>
              <a:ext uri="{FF2B5EF4-FFF2-40B4-BE49-F238E27FC236}">
                <a16:creationId xmlns:a16="http://schemas.microsoft.com/office/drawing/2014/main" id="{338E6259-AB43-0547-AC47-47EE94ACB922}"/>
              </a:ext>
            </a:extLst>
          </p:cNvPr>
          <p:cNvSpPr txBox="1"/>
          <p:nvPr/>
        </p:nvSpPr>
        <p:spPr>
          <a:xfrm>
            <a:off x="7531927" y="6349015"/>
            <a:ext cx="312906" cy="369332"/>
          </a:xfrm>
          <a:prstGeom prst="rect">
            <a:avLst/>
          </a:prstGeom>
          <a:noFill/>
          <a:ln>
            <a:solidFill>
              <a:schemeClr val="accent1">
                <a:shade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4" action="ppaction://hlinksldjump"/>
              </a:rPr>
              <a:t>1</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E687100F-61D8-FA43-9725-C75874FE9986}"/>
              </a:ext>
            </a:extLst>
          </p:cNvPr>
          <p:cNvSpPr txBox="1"/>
          <p:nvPr/>
        </p:nvSpPr>
        <p:spPr>
          <a:xfrm>
            <a:off x="7998652" y="6349015"/>
            <a:ext cx="312906" cy="369332"/>
          </a:xfrm>
          <a:prstGeom prst="rect">
            <a:avLst/>
          </a:prstGeom>
          <a:noFill/>
          <a:ln>
            <a:solidFill>
              <a:schemeClr val="accent1">
                <a:shade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5" action="ppaction://hlinksldjump"/>
              </a:rPr>
              <a:t>2</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2860EDBA-C01E-234B-ADDF-31B71C562026}"/>
              </a:ext>
            </a:extLst>
          </p:cNvPr>
          <p:cNvSpPr txBox="1"/>
          <p:nvPr/>
        </p:nvSpPr>
        <p:spPr>
          <a:xfrm>
            <a:off x="8465377" y="6341076"/>
            <a:ext cx="312906" cy="369332"/>
          </a:xfrm>
          <a:prstGeom prst="rect">
            <a:avLst/>
          </a:prstGeom>
          <a:noFill/>
          <a:ln>
            <a:solidFill>
              <a:schemeClr val="accent1">
                <a:shade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hlinkClick r:id="rId6" action="ppaction://hlinksldjump"/>
              </a:rPr>
              <a:t>3</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5370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894" r="9301"/>
          <a:stretch/>
        </p:blipFill>
        <p:spPr>
          <a:xfrm>
            <a:off x="-9728" y="0"/>
            <a:ext cx="9153728" cy="6000750"/>
          </a:xfrm>
          <a:prstGeom prst="rect">
            <a:avLst/>
          </a:prstGeom>
        </p:spPr>
      </p:pic>
      <p:sp>
        <p:nvSpPr>
          <p:cNvPr id="5" name="Rectangle 4"/>
          <p:cNvSpPr/>
          <p:nvPr/>
        </p:nvSpPr>
        <p:spPr>
          <a:xfrm>
            <a:off x="296326" y="3602182"/>
            <a:ext cx="3924692" cy="2093431"/>
          </a:xfrm>
          <a:prstGeom prst="rect">
            <a:avLst/>
          </a:prstGeom>
          <a:solidFill>
            <a:srgbClr val="61A534"/>
          </a:solidFill>
          <a:ln>
            <a:noFill/>
          </a:ln>
        </p:spPr>
        <p:style>
          <a:lnRef idx="1">
            <a:schemeClr val="accent1"/>
          </a:lnRef>
          <a:fillRef idx="3">
            <a:schemeClr val="accent1"/>
          </a:fillRef>
          <a:effectRef idx="2">
            <a:schemeClr val="accent1"/>
          </a:effectRef>
          <a:fontRef idx="minor">
            <a:schemeClr val="lt1"/>
          </a:fontRef>
        </p:style>
        <p:txBody>
          <a:bodyPr rtlCol="0" anchor="t" anchorCtr="0"/>
          <a:lstStyle/>
          <a:p>
            <a:pPr>
              <a:spcBef>
                <a:spcPct val="0"/>
              </a:spcBef>
            </a:pPr>
            <a:r>
              <a:rPr lang="en-GB" altLang="en-US" sz="2400" b="1" dirty="0">
                <a:solidFill>
                  <a:schemeClr val="bg1"/>
                </a:solidFill>
                <a:latin typeface="Calibri" panose="020F0502020204030204" pitchFamily="34" charset="0"/>
              </a:rPr>
              <a:t>Steward Supervisors</a:t>
            </a:r>
          </a:p>
          <a:p>
            <a:pPr marL="285750" indent="-285750">
              <a:spcBef>
                <a:spcPct val="0"/>
              </a:spcBef>
              <a:buFont typeface="Arial" panose="020B0604020202020204" pitchFamily="34" charset="0"/>
              <a:buChar char="•"/>
            </a:pPr>
            <a:r>
              <a:rPr lang="en-GB" altLang="en-US" dirty="0">
                <a:solidFill>
                  <a:schemeClr val="bg1"/>
                </a:solidFill>
                <a:latin typeface="Calibri" panose="020F0502020204030204" pitchFamily="34" charset="0"/>
              </a:rPr>
              <a:t>Manage teams</a:t>
            </a:r>
          </a:p>
          <a:p>
            <a:pPr marL="285750" indent="-285750">
              <a:spcBef>
                <a:spcPct val="0"/>
              </a:spcBef>
              <a:buFont typeface="Arial" panose="020B0604020202020204" pitchFamily="34" charset="0"/>
              <a:buChar char="•"/>
            </a:pPr>
            <a:r>
              <a:rPr lang="en-GB" altLang="en-US" dirty="0">
                <a:solidFill>
                  <a:schemeClr val="bg1"/>
                </a:solidFill>
                <a:latin typeface="Calibri" panose="020F0502020204030204" pitchFamily="34" charset="0"/>
              </a:rPr>
              <a:t>Point of contact</a:t>
            </a:r>
          </a:p>
          <a:p>
            <a:pPr marL="285750" indent="-285750">
              <a:spcBef>
                <a:spcPct val="0"/>
              </a:spcBef>
              <a:buFont typeface="Arial" panose="020B0604020202020204" pitchFamily="34" charset="0"/>
              <a:buChar char="•"/>
            </a:pPr>
            <a:r>
              <a:rPr lang="en-GB" altLang="en-US" dirty="0">
                <a:solidFill>
                  <a:schemeClr val="bg1"/>
                </a:solidFill>
                <a:latin typeface="Calibri" panose="020F0502020204030204" pitchFamily="34" charset="0"/>
              </a:rPr>
              <a:t>Allocate breaks</a:t>
            </a: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a:p>
            <a:pPr>
              <a:spcBef>
                <a:spcPct val="0"/>
              </a:spcBef>
            </a:pPr>
            <a:r>
              <a:rPr lang="en-GB" altLang="en-US" dirty="0">
                <a:solidFill>
                  <a:schemeClr val="bg1"/>
                </a:solidFill>
                <a:latin typeface="Calibri" panose="020F0502020204030204" pitchFamily="34" charset="0"/>
              </a:rPr>
              <a:t>More supervisors are always needed – why not give it a go?</a:t>
            </a: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a:p>
            <a:pPr marL="285750" indent="-285750">
              <a:spcBef>
                <a:spcPct val="0"/>
              </a:spcBef>
              <a:buFont typeface="Arial" panose="020B0604020202020204" pitchFamily="34" charset="0"/>
              <a:buChar char="•"/>
            </a:pPr>
            <a:endParaRPr lang="en-GB" altLang="en-US" dirty="0">
              <a:solidFill>
                <a:schemeClr val="bg1"/>
              </a:solidFill>
              <a:latin typeface="Calibri" panose="020F0502020204030204" pitchFamily="34" charset="0"/>
            </a:endParaRPr>
          </a:p>
        </p:txBody>
      </p:sp>
    </p:spTree>
    <p:extLst>
      <p:ext uri="{BB962C8B-B14F-4D97-AF65-F5344CB8AC3E}">
        <p14:creationId xmlns:p14="http://schemas.microsoft.com/office/powerpoint/2010/main" val="169948513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37863</TotalTime>
  <Words>10941</Words>
  <Application>Microsoft Office PowerPoint</Application>
  <PresentationFormat>On-screen Show (4:3)</PresentationFormat>
  <Paragraphs>1347</Paragraphs>
  <Slides>87</Slides>
  <Notes>87</Notes>
  <HiddenSlides>10</HiddenSlides>
  <MMClips>1</MMClips>
  <ScaleCrop>false</ScaleCrop>
  <HeadingPairs>
    <vt:vector size="4" baseType="variant">
      <vt:variant>
        <vt:lpstr>Theme</vt:lpstr>
      </vt:variant>
      <vt:variant>
        <vt:i4>2</vt:i4>
      </vt:variant>
      <vt:variant>
        <vt:lpstr>Slide Titles</vt:lpstr>
      </vt:variant>
      <vt:variant>
        <vt:i4>87</vt:i4>
      </vt:variant>
    </vt:vector>
  </HeadingPairs>
  <TitlesOfParts>
    <vt:vector size="89" baseType="lpstr">
      <vt:lpstr>Office Theme</vt:lpstr>
      <vt:lpstr>1_Office Theme</vt:lpstr>
      <vt:lpstr>PowerPoint Presentation</vt:lpstr>
      <vt:lpstr>Welcome </vt:lpstr>
      <vt:lpstr>SESSION OUTLINE</vt:lpstr>
      <vt:lpstr>PowerPoint Presentation</vt:lpstr>
      <vt:lpstr>PowerPoint Presentation</vt:lpstr>
      <vt:lpstr>WHAT IS STEWARDING?</vt:lpstr>
      <vt:lpstr>PowerPoint Presentation</vt:lpstr>
      <vt:lpstr>PowerPoint Presentation</vt:lpstr>
      <vt:lpstr>PowerPoint Presentation</vt:lpstr>
      <vt:lpstr>PowerPoint Presentation</vt:lpstr>
      <vt:lpstr>PowerPoint Presentation</vt:lpstr>
      <vt:lpstr>STEWARDING ROLES &amp; RESPONSIBILITIES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Trainers attention test</vt:lpstr>
      <vt:lpstr>BEING ON SHIFT</vt:lpstr>
      <vt:lpstr>PowerPoint Presentation</vt:lpstr>
      <vt:lpstr>NAVIGATING FESTIVAL SITEMAPs</vt:lpstr>
      <vt:lpstr>RADIO PHONETIC ALPHABET</vt:lpstr>
      <vt:lpstr>KEEPING SAFE</vt:lpstr>
      <vt:lpstr>Staying safe</vt:lpstr>
      <vt:lpstr>NOISE AT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THEFT</vt:lpstr>
      <vt:lpstr>SEXUAL ASSAULT </vt:lpstr>
      <vt:lpstr>DRUGS</vt:lpstr>
      <vt:lpstr>AGGRESSION OR VIOLENCE</vt:lpstr>
      <vt:lpstr>FIRES</vt:lpstr>
      <vt:lpstr>Hazardous substances</vt:lpstr>
      <vt:lpstr>Time for a quick break</vt:lpstr>
      <vt:lpstr>CASUALTIES &amp; REPORTING MEDICALS</vt:lpstr>
      <vt:lpstr>Casualties</vt:lpstr>
      <vt:lpstr>PowerPoint Presentation</vt:lpstr>
      <vt:lpstr>Reporting a medical</vt:lpstr>
      <vt:lpstr>Trainers attention test</vt:lpstr>
      <vt:lpstr>EMERGENCIES</vt:lpstr>
      <vt:lpstr>evacuation</vt:lpstr>
      <vt:lpstr>PowerPoint Presentation</vt:lpstr>
      <vt:lpstr>Terrorism awareness</vt:lpstr>
      <vt:lpstr>USING RADIOS</vt:lpstr>
      <vt:lpstr>PowerPoint Presentation</vt:lpstr>
      <vt:lpstr>If you are given a radio</vt:lpstr>
      <vt:lpstr>Radio etiquette</vt:lpstr>
      <vt:lpstr>Radio etiquette</vt:lpstr>
      <vt:lpstr>LOST &amp; FOUND CHILDREN</vt:lpstr>
      <vt:lpstr>Lost &amp; FOUND CHILDren</vt:lpstr>
      <vt:lpstr>DISABILITY AWARENESS</vt:lpstr>
      <vt:lpstr>People to consider on-site</vt:lpstr>
      <vt:lpstr>Offering assistance</vt:lpstr>
      <vt:lpstr>Deaf &amp; hard of hearing</vt:lpstr>
      <vt:lpstr>PowerPoint Presentation</vt:lpstr>
      <vt:lpstr>Essential knowledge</vt:lpstr>
      <vt:lpstr>PowerPoint Presentation</vt:lpstr>
      <vt:lpstr>Trainers attention test</vt:lpstr>
      <vt:lpstr>PowerPoint Presentation</vt:lpstr>
      <vt:lpstr>PowerPoint Presentation</vt:lpstr>
      <vt:lpstr>What next?</vt:lpstr>
      <vt:lpstr>PowerPoint Presentation</vt:lpstr>
      <vt:lpstr>Promoting safety at festivals</vt:lpstr>
      <vt:lpstr>Trainers attention test slides</vt:lpstr>
      <vt:lpstr>Hot Air Balloons</vt:lpstr>
      <vt:lpstr>Lion</vt:lpstr>
      <vt:lpstr>Combine Harvester</vt:lpstr>
      <vt:lpstr>Wellies/Boots</vt:lpstr>
      <vt:lpstr>Kitten</vt:lpstr>
      <vt:lpstr>Mountain top</vt:lpstr>
      <vt:lpstr>Telephone</vt:lpstr>
      <vt:lpstr>Sunflower</vt:lpstr>
      <vt:lpstr>Circus tent</vt:lpstr>
      <vt:lpstr>Lightning</vt:lpstr>
      <vt:lpstr>Chocolate</vt:lpstr>
      <vt:lpstr>Cow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Zara Canfield</dc:creator>
  <cp:lastModifiedBy>Jon Ambrose</cp:lastModifiedBy>
  <cp:revision>375</cp:revision>
  <cp:lastPrinted>2018-04-19T17:08:53Z</cp:lastPrinted>
  <dcterms:created xsi:type="dcterms:W3CDTF">2018-04-11T11:49:02Z</dcterms:created>
  <dcterms:modified xsi:type="dcterms:W3CDTF">2023-05-07T09:01:34Z</dcterms:modified>
</cp:coreProperties>
</file>